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59" r:id="rId3"/>
    <p:sldId id="258" r:id="rId4"/>
    <p:sldId id="260" r:id="rId5"/>
    <p:sldId id="261" r:id="rId6"/>
    <p:sldId id="297" r:id="rId7"/>
    <p:sldId id="277" r:id="rId8"/>
    <p:sldId id="296" r:id="rId9"/>
    <p:sldId id="264" r:id="rId10"/>
    <p:sldId id="265" r:id="rId11"/>
    <p:sldId id="274" r:id="rId12"/>
    <p:sldId id="295" r:id="rId13"/>
    <p:sldId id="292" r:id="rId14"/>
    <p:sldId id="273" r:id="rId15"/>
    <p:sldId id="282" r:id="rId16"/>
    <p:sldId id="283" r:id="rId17"/>
    <p:sldId id="284" r:id="rId18"/>
    <p:sldId id="285" r:id="rId19"/>
    <p:sldId id="288" r:id="rId20"/>
    <p:sldId id="289" r:id="rId21"/>
    <p:sldId id="275" r:id="rId22"/>
    <p:sldId id="293" r:id="rId23"/>
    <p:sldId id="291"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644E8-843A-47E7-90C4-3736185811A9}" type="datetimeFigureOut">
              <a:rPr lang="en-IN" smtClean="0"/>
              <a:t>05-06-2025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D62AB-55FA-4179-8C2F-DC1A56BD9E7B}" type="slidenum">
              <a:rPr lang="en-IN" smtClean="0"/>
              <a:t>‹#›</a:t>
            </a:fld>
            <a:endParaRPr lang="en-IN"/>
          </a:p>
        </p:txBody>
      </p:sp>
    </p:spTree>
    <p:extLst>
      <p:ext uri="{BB962C8B-B14F-4D97-AF65-F5344CB8AC3E}">
        <p14:creationId xmlns:p14="http://schemas.microsoft.com/office/powerpoint/2010/main" val="32305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B2DD2565-E6E2-7CDC-32C5-3E3DE172A259}"/>
            </a:ext>
          </a:extLst>
        </p:cNvPr>
        <p:cNvGrpSpPr/>
        <p:nvPr/>
      </p:nvGrpSpPr>
      <p:grpSpPr>
        <a:xfrm>
          <a:off x="0" y="0"/>
          <a:ext cx="0" cy="0"/>
          <a:chOff x="0" y="0"/>
          <a:chExt cx="0" cy="0"/>
        </a:xfrm>
      </p:grpSpPr>
      <p:sp>
        <p:nvSpPr>
          <p:cNvPr id="123" name="Google Shape;123;p6:notes">
            <a:extLst>
              <a:ext uri="{FF2B5EF4-FFF2-40B4-BE49-F238E27FC236}">
                <a16:creationId xmlns:a16="http://schemas.microsoft.com/office/drawing/2014/main" id="{3AB4AC9D-8A83-4CA5-FD84-F9BAB4E8A67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a:extLst>
              <a:ext uri="{FF2B5EF4-FFF2-40B4-BE49-F238E27FC236}">
                <a16:creationId xmlns:a16="http://schemas.microsoft.com/office/drawing/2014/main" id="{48EA6E3A-A699-8BC8-540E-BDE858880F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519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F05852-2F84-49EC-88AD-3B02F6D7B016}"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A367C9-BD22-43D1-A5E7-BAE29681C0FC}"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4912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545D5-DA7C-4AA1-872D-DAC5E7C7168B}"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552399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3AEF-D85F-3FDD-45A6-41CB5ED9AC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8D4536-6BDE-6FBD-3A7D-AF946BADF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8611E3-5514-B519-31CC-B63252DDA26B}"/>
              </a:ext>
            </a:extLst>
          </p:cNvPr>
          <p:cNvSpPr>
            <a:spLocks noGrp="1"/>
          </p:cNvSpPr>
          <p:nvPr>
            <p:ph type="dt" sz="half" idx="10"/>
          </p:nvPr>
        </p:nvSpPr>
        <p:spPr/>
        <p:txBody>
          <a:bodyPr/>
          <a:lstStyle/>
          <a:p>
            <a:fld id="{04F05852-2F84-49EC-88AD-3B02F6D7B016}" type="datetime5">
              <a:rPr lang="en-US" smtClean="0"/>
              <a:t>5-Jun-25</a:t>
            </a:fld>
            <a:endParaRPr lang="en-IN"/>
          </a:p>
        </p:txBody>
      </p:sp>
      <p:sp>
        <p:nvSpPr>
          <p:cNvPr id="5" name="Footer Placeholder 4">
            <a:extLst>
              <a:ext uri="{FF2B5EF4-FFF2-40B4-BE49-F238E27FC236}">
                <a16:creationId xmlns:a16="http://schemas.microsoft.com/office/drawing/2014/main" id="{43017082-AF2B-DD62-FA53-3FC2AEDD51D9}"/>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3E456E59-5A58-57D3-C741-F5259EC8F0C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51466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9F73-ACF2-61EF-0930-75EB34EEFE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A5D69B-0CF2-D2AA-0F5A-9E4E8F616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977BE7-5AFF-E67E-87D2-AAFBE55187C8}"/>
              </a:ext>
            </a:extLst>
          </p:cNvPr>
          <p:cNvSpPr>
            <a:spLocks noGrp="1"/>
          </p:cNvSpPr>
          <p:nvPr>
            <p:ph type="dt" sz="half" idx="10"/>
          </p:nvPr>
        </p:nvSpPr>
        <p:spPr/>
        <p:txBody>
          <a:bodyPr/>
          <a:lstStyle/>
          <a:p>
            <a:fld id="{63F24D60-CAE6-46AD-9D0B-C02F7B1293EF}" type="datetime5">
              <a:rPr lang="en-US" smtClean="0"/>
              <a:t>5-Jun-25</a:t>
            </a:fld>
            <a:endParaRPr lang="en-IN"/>
          </a:p>
        </p:txBody>
      </p:sp>
      <p:sp>
        <p:nvSpPr>
          <p:cNvPr id="5" name="Footer Placeholder 4">
            <a:extLst>
              <a:ext uri="{FF2B5EF4-FFF2-40B4-BE49-F238E27FC236}">
                <a16:creationId xmlns:a16="http://schemas.microsoft.com/office/drawing/2014/main" id="{0FFFA0E2-17D2-7611-3750-7B1ABDF81D8B}"/>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D6031653-BE36-FD22-0B04-316981D5B6D8}"/>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907841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1DBEA-8B42-1A49-C548-9DB817EA8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DF7ACC-8EC4-3B4C-F7B6-4EE18E7664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47F858-7773-9663-FCE5-089445D415F2}"/>
              </a:ext>
            </a:extLst>
          </p:cNvPr>
          <p:cNvSpPr>
            <a:spLocks noGrp="1"/>
          </p:cNvSpPr>
          <p:nvPr>
            <p:ph type="dt" sz="half" idx="10"/>
          </p:nvPr>
        </p:nvSpPr>
        <p:spPr/>
        <p:txBody>
          <a:bodyPr/>
          <a:lstStyle/>
          <a:p>
            <a:fld id="{EFD16E8C-EB8A-425C-9BA2-E4B539351587}" type="datetime5">
              <a:rPr lang="en-US" smtClean="0"/>
              <a:t>5-Jun-25</a:t>
            </a:fld>
            <a:endParaRPr lang="en-IN"/>
          </a:p>
        </p:txBody>
      </p:sp>
      <p:sp>
        <p:nvSpPr>
          <p:cNvPr id="5" name="Footer Placeholder 4">
            <a:extLst>
              <a:ext uri="{FF2B5EF4-FFF2-40B4-BE49-F238E27FC236}">
                <a16:creationId xmlns:a16="http://schemas.microsoft.com/office/drawing/2014/main" id="{D0CB8407-A8DB-F1E1-8C1A-E1321664ED4C}"/>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18542971-A244-EB6B-464F-8296A59C16AC}"/>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71684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39BF-9702-DD77-3E43-6DC20903CE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2034E6-7E33-44FA-EB20-E22852CBC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06E780-5ACF-91BD-9E20-92CD96BE1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DE0B08-CC50-D204-852B-0010E640E5CF}"/>
              </a:ext>
            </a:extLst>
          </p:cNvPr>
          <p:cNvSpPr>
            <a:spLocks noGrp="1"/>
          </p:cNvSpPr>
          <p:nvPr>
            <p:ph type="dt" sz="half" idx="10"/>
          </p:nvPr>
        </p:nvSpPr>
        <p:spPr/>
        <p:txBody>
          <a:bodyPr/>
          <a:lstStyle/>
          <a:p>
            <a:fld id="{DC0D1A98-9E99-4DBE-BE49-5C29F2DAD81F}" type="datetime5">
              <a:rPr lang="en-US" smtClean="0"/>
              <a:t>5-Jun-25</a:t>
            </a:fld>
            <a:endParaRPr lang="en-IN"/>
          </a:p>
        </p:txBody>
      </p:sp>
      <p:sp>
        <p:nvSpPr>
          <p:cNvPr id="6" name="Footer Placeholder 5">
            <a:extLst>
              <a:ext uri="{FF2B5EF4-FFF2-40B4-BE49-F238E27FC236}">
                <a16:creationId xmlns:a16="http://schemas.microsoft.com/office/drawing/2014/main" id="{64563A07-D5EA-8E14-8FCE-60C9943A3DC7}"/>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F5394B72-AD65-8931-E273-A0AE320D22B4}"/>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985690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2571-6D35-3D7F-D00B-CD25F44475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39F562-D5C9-5C05-1FBA-93F14D232D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C68D5-A2F5-4319-C90E-9F3A8EF753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ACF898-3DEE-2427-99BB-94E49B462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D87D5-D0DE-6286-4268-94E42608BD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D34281-F7FA-45B9-E92A-12FA35019C4B}"/>
              </a:ext>
            </a:extLst>
          </p:cNvPr>
          <p:cNvSpPr>
            <a:spLocks noGrp="1"/>
          </p:cNvSpPr>
          <p:nvPr>
            <p:ph type="dt" sz="half" idx="10"/>
          </p:nvPr>
        </p:nvSpPr>
        <p:spPr/>
        <p:txBody>
          <a:bodyPr/>
          <a:lstStyle/>
          <a:p>
            <a:fld id="{D55E2BA5-1E09-47F1-9112-70406D5B8D86}" type="datetime5">
              <a:rPr lang="en-US" smtClean="0"/>
              <a:t>5-Jun-25</a:t>
            </a:fld>
            <a:endParaRPr lang="en-IN"/>
          </a:p>
        </p:txBody>
      </p:sp>
      <p:sp>
        <p:nvSpPr>
          <p:cNvPr id="8" name="Footer Placeholder 7">
            <a:extLst>
              <a:ext uri="{FF2B5EF4-FFF2-40B4-BE49-F238E27FC236}">
                <a16:creationId xmlns:a16="http://schemas.microsoft.com/office/drawing/2014/main" id="{E1A8A911-E15B-A052-56EE-0C9B23993A5A}"/>
              </a:ext>
            </a:extLst>
          </p:cNvPr>
          <p:cNvSpPr>
            <a:spLocks noGrp="1"/>
          </p:cNvSpPr>
          <p:nvPr>
            <p:ph type="ftr" sz="quarter" idx="11"/>
          </p:nvPr>
        </p:nvSpPr>
        <p:spPr/>
        <p:txBody>
          <a:bodyPr/>
          <a:lstStyle/>
          <a:p>
            <a:r>
              <a:rPr lang="en-IN"/>
              <a:t>20CS8504 - PROJECT WORK</a:t>
            </a:r>
          </a:p>
        </p:txBody>
      </p:sp>
      <p:sp>
        <p:nvSpPr>
          <p:cNvPr id="9" name="Slide Number Placeholder 8">
            <a:extLst>
              <a:ext uri="{FF2B5EF4-FFF2-40B4-BE49-F238E27FC236}">
                <a16:creationId xmlns:a16="http://schemas.microsoft.com/office/drawing/2014/main" id="{87D1354D-57E8-0EA9-CF51-A57F500B1914}"/>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202322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ABCA-2D1B-D7D5-5022-B0DA5AC9E2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D68DF2-2D67-1469-50A2-225232CAD934}"/>
              </a:ext>
            </a:extLst>
          </p:cNvPr>
          <p:cNvSpPr>
            <a:spLocks noGrp="1"/>
          </p:cNvSpPr>
          <p:nvPr>
            <p:ph type="dt" sz="half" idx="10"/>
          </p:nvPr>
        </p:nvSpPr>
        <p:spPr/>
        <p:txBody>
          <a:bodyPr/>
          <a:lstStyle/>
          <a:p>
            <a:fld id="{2F32384F-C4AE-4D39-8526-1E50E83AE1C8}" type="datetime5">
              <a:rPr lang="en-US" smtClean="0"/>
              <a:t>5-Jun-25</a:t>
            </a:fld>
            <a:endParaRPr lang="en-IN"/>
          </a:p>
        </p:txBody>
      </p:sp>
      <p:sp>
        <p:nvSpPr>
          <p:cNvPr id="4" name="Footer Placeholder 3">
            <a:extLst>
              <a:ext uri="{FF2B5EF4-FFF2-40B4-BE49-F238E27FC236}">
                <a16:creationId xmlns:a16="http://schemas.microsoft.com/office/drawing/2014/main" id="{037C67BC-5D98-7EDE-0005-495311651A12}"/>
              </a:ext>
            </a:extLst>
          </p:cNvPr>
          <p:cNvSpPr>
            <a:spLocks noGrp="1"/>
          </p:cNvSpPr>
          <p:nvPr>
            <p:ph type="ftr" sz="quarter" idx="11"/>
          </p:nvPr>
        </p:nvSpPr>
        <p:spPr/>
        <p:txBody>
          <a:bodyPr/>
          <a:lstStyle/>
          <a:p>
            <a:r>
              <a:rPr lang="en-IN"/>
              <a:t>20CS8504 - PROJECT WORK</a:t>
            </a:r>
          </a:p>
        </p:txBody>
      </p:sp>
      <p:sp>
        <p:nvSpPr>
          <p:cNvPr id="5" name="Slide Number Placeholder 4">
            <a:extLst>
              <a:ext uri="{FF2B5EF4-FFF2-40B4-BE49-F238E27FC236}">
                <a16:creationId xmlns:a16="http://schemas.microsoft.com/office/drawing/2014/main" id="{6451E0E7-9101-3C35-5B09-1BB8AE140E6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090648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841DFE-B520-6D1A-5DCD-D9C59E7C730A}"/>
              </a:ext>
            </a:extLst>
          </p:cNvPr>
          <p:cNvSpPr>
            <a:spLocks noGrp="1"/>
          </p:cNvSpPr>
          <p:nvPr>
            <p:ph type="dt" sz="half" idx="10"/>
          </p:nvPr>
        </p:nvSpPr>
        <p:spPr/>
        <p:txBody>
          <a:bodyPr/>
          <a:lstStyle/>
          <a:p>
            <a:fld id="{8EFEB1EC-7644-46B1-B043-E77E363DD1BF}" type="datetime5">
              <a:rPr lang="en-US" smtClean="0"/>
              <a:t>5-Jun-25</a:t>
            </a:fld>
            <a:endParaRPr lang="en-IN"/>
          </a:p>
        </p:txBody>
      </p:sp>
      <p:sp>
        <p:nvSpPr>
          <p:cNvPr id="3" name="Footer Placeholder 2">
            <a:extLst>
              <a:ext uri="{FF2B5EF4-FFF2-40B4-BE49-F238E27FC236}">
                <a16:creationId xmlns:a16="http://schemas.microsoft.com/office/drawing/2014/main" id="{6DBF7EE0-6509-F79A-1311-D80E13F77598}"/>
              </a:ext>
            </a:extLst>
          </p:cNvPr>
          <p:cNvSpPr>
            <a:spLocks noGrp="1"/>
          </p:cNvSpPr>
          <p:nvPr>
            <p:ph type="ftr" sz="quarter" idx="11"/>
          </p:nvPr>
        </p:nvSpPr>
        <p:spPr/>
        <p:txBody>
          <a:bodyPr/>
          <a:lstStyle/>
          <a:p>
            <a:r>
              <a:rPr lang="en-IN"/>
              <a:t>20CS8504 - PROJECT WORK</a:t>
            </a:r>
          </a:p>
        </p:txBody>
      </p:sp>
      <p:sp>
        <p:nvSpPr>
          <p:cNvPr id="4" name="Slide Number Placeholder 3">
            <a:extLst>
              <a:ext uri="{FF2B5EF4-FFF2-40B4-BE49-F238E27FC236}">
                <a16:creationId xmlns:a16="http://schemas.microsoft.com/office/drawing/2014/main" id="{DC0C6BBF-67A2-E781-7CC4-B44D9F1214AD}"/>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1855705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AD9C-EF74-F708-60C5-B3106EA43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B11C4F-3A08-1F06-91E2-4FA8E0CEE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F66606-BB03-310E-8E5D-95D1537B5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14811-8709-FEE8-E3AA-152BE035BAD8}"/>
              </a:ext>
            </a:extLst>
          </p:cNvPr>
          <p:cNvSpPr>
            <a:spLocks noGrp="1"/>
          </p:cNvSpPr>
          <p:nvPr>
            <p:ph type="dt" sz="half" idx="10"/>
          </p:nvPr>
        </p:nvSpPr>
        <p:spPr/>
        <p:txBody>
          <a:bodyPr/>
          <a:lstStyle/>
          <a:p>
            <a:fld id="{3ED24307-004F-4D63-97B7-8D6DE685304F}" type="datetime5">
              <a:rPr lang="en-US" smtClean="0"/>
              <a:t>5-Jun-25</a:t>
            </a:fld>
            <a:endParaRPr lang="en-IN"/>
          </a:p>
        </p:txBody>
      </p:sp>
      <p:sp>
        <p:nvSpPr>
          <p:cNvPr id="6" name="Footer Placeholder 5">
            <a:extLst>
              <a:ext uri="{FF2B5EF4-FFF2-40B4-BE49-F238E27FC236}">
                <a16:creationId xmlns:a16="http://schemas.microsoft.com/office/drawing/2014/main" id="{1F197E9C-24E9-CF41-76C1-2A6989A0B2ED}"/>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83B82F7A-D730-DB34-424D-A74232B6169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84967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F24D60-CAE6-46AD-9D0B-C02F7B1293EF}"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260976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5D60-95A9-13A0-D41A-5241CB6E4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CE8DA4-7588-60CD-B91E-6679D198F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6A1564-ADFF-4914-CE70-DE84D1F46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79ED8-AE95-E121-E80A-20B9F5BAA344}"/>
              </a:ext>
            </a:extLst>
          </p:cNvPr>
          <p:cNvSpPr>
            <a:spLocks noGrp="1"/>
          </p:cNvSpPr>
          <p:nvPr>
            <p:ph type="dt" sz="half" idx="10"/>
          </p:nvPr>
        </p:nvSpPr>
        <p:spPr/>
        <p:txBody>
          <a:bodyPr/>
          <a:lstStyle/>
          <a:p>
            <a:fld id="{83E9C8EC-8C69-4057-B3C8-663916D34427}" type="datetime5">
              <a:rPr lang="en-US" smtClean="0"/>
              <a:t>5-Jun-25</a:t>
            </a:fld>
            <a:endParaRPr lang="en-IN"/>
          </a:p>
        </p:txBody>
      </p:sp>
      <p:sp>
        <p:nvSpPr>
          <p:cNvPr id="6" name="Footer Placeholder 5">
            <a:extLst>
              <a:ext uri="{FF2B5EF4-FFF2-40B4-BE49-F238E27FC236}">
                <a16:creationId xmlns:a16="http://schemas.microsoft.com/office/drawing/2014/main" id="{87AADDE8-E219-4BC7-4652-EA72FE2F3F15}"/>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1236C606-DF8B-8BC3-03E0-F3CE8F9CE957}"/>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862864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C30-BDB6-3F63-8E15-29EEB2FF68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21E8E-D91A-74E8-9765-0B185F8EB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B5F120-2072-20C6-108E-01B759631CA9}"/>
              </a:ext>
            </a:extLst>
          </p:cNvPr>
          <p:cNvSpPr>
            <a:spLocks noGrp="1"/>
          </p:cNvSpPr>
          <p:nvPr>
            <p:ph type="dt" sz="half" idx="10"/>
          </p:nvPr>
        </p:nvSpPr>
        <p:spPr/>
        <p:txBody>
          <a:bodyPr/>
          <a:lstStyle/>
          <a:p>
            <a:fld id="{78A367C9-BD22-43D1-A5E7-BAE29681C0FC}" type="datetime5">
              <a:rPr lang="en-US" smtClean="0"/>
              <a:t>5-Jun-25</a:t>
            </a:fld>
            <a:endParaRPr lang="en-IN"/>
          </a:p>
        </p:txBody>
      </p:sp>
      <p:sp>
        <p:nvSpPr>
          <p:cNvPr id="5" name="Footer Placeholder 4">
            <a:extLst>
              <a:ext uri="{FF2B5EF4-FFF2-40B4-BE49-F238E27FC236}">
                <a16:creationId xmlns:a16="http://schemas.microsoft.com/office/drawing/2014/main" id="{2C9CD690-D8AA-C99C-7931-B73F92AA9BE4}"/>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289B1D60-956B-1AA4-5AAD-6C2FC44A5095}"/>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257063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A072EF-C003-0A4E-6970-3E4A5E97D2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62A10-6561-8F53-F24D-FAAB2FB11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52871D-220A-BD07-8B6E-A6360FDF2B75}"/>
              </a:ext>
            </a:extLst>
          </p:cNvPr>
          <p:cNvSpPr>
            <a:spLocks noGrp="1"/>
          </p:cNvSpPr>
          <p:nvPr>
            <p:ph type="dt" sz="half" idx="10"/>
          </p:nvPr>
        </p:nvSpPr>
        <p:spPr/>
        <p:txBody>
          <a:bodyPr/>
          <a:lstStyle/>
          <a:p>
            <a:fld id="{625545D5-DA7C-4AA1-872D-DAC5E7C7168B}" type="datetime5">
              <a:rPr lang="en-US" smtClean="0"/>
              <a:t>5-Jun-25</a:t>
            </a:fld>
            <a:endParaRPr lang="en-IN"/>
          </a:p>
        </p:txBody>
      </p:sp>
      <p:sp>
        <p:nvSpPr>
          <p:cNvPr id="5" name="Footer Placeholder 4">
            <a:extLst>
              <a:ext uri="{FF2B5EF4-FFF2-40B4-BE49-F238E27FC236}">
                <a16:creationId xmlns:a16="http://schemas.microsoft.com/office/drawing/2014/main" id="{1FB02B2C-B566-0F9F-57BF-6E8DB85CA126}"/>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146FB347-512E-E758-E0BF-CB0564AC7D85}"/>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28988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16E8C-EB8A-425C-9BA2-E4B539351587}"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98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0D1A98-9E99-4DBE-BE49-5C29F2DAD81F}" type="datetime5">
              <a:rPr lang="en-US" smtClean="0"/>
              <a:t>5-Jun-25</a:t>
            </a:fld>
            <a:endParaRPr lang="en-IN"/>
          </a:p>
        </p:txBody>
      </p:sp>
      <p:sp>
        <p:nvSpPr>
          <p:cNvPr id="6" name="Footer Placeholder 5"/>
          <p:cNvSpPr>
            <a:spLocks noGrp="1"/>
          </p:cNvSpPr>
          <p:nvPr>
            <p:ph type="ftr" sz="quarter" idx="11"/>
          </p:nvPr>
        </p:nvSpPr>
        <p:spPr/>
        <p:txBody>
          <a:bodyPr/>
          <a:lstStyle/>
          <a:p>
            <a:r>
              <a:rPr lang="en-IN"/>
              <a:t>20CS8504 - PROJECT WORK</a:t>
            </a:r>
          </a:p>
        </p:txBody>
      </p:sp>
      <p:sp>
        <p:nvSpPr>
          <p:cNvPr id="7" name="Slide Number Placeholder 6"/>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1217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5E2BA5-1E09-47F1-9112-70406D5B8D86}" type="datetime5">
              <a:rPr lang="en-US" smtClean="0"/>
              <a:t>5-Jun-25</a:t>
            </a:fld>
            <a:endParaRPr lang="en-IN"/>
          </a:p>
        </p:txBody>
      </p:sp>
      <p:sp>
        <p:nvSpPr>
          <p:cNvPr id="8" name="Footer Placeholder 7"/>
          <p:cNvSpPr>
            <a:spLocks noGrp="1"/>
          </p:cNvSpPr>
          <p:nvPr>
            <p:ph type="ftr" sz="quarter" idx="11"/>
          </p:nvPr>
        </p:nvSpPr>
        <p:spPr/>
        <p:txBody>
          <a:bodyPr/>
          <a:lstStyle/>
          <a:p>
            <a:r>
              <a:rPr lang="en-IN"/>
              <a:t>20CS8504 - PROJECT WORK</a:t>
            </a:r>
          </a:p>
        </p:txBody>
      </p:sp>
      <p:sp>
        <p:nvSpPr>
          <p:cNvPr id="9" name="Slide Number Placeholder 8"/>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13770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2384F-C4AE-4D39-8526-1E50E83AE1C8}" type="datetime5">
              <a:rPr lang="en-US" smtClean="0"/>
              <a:t>5-Jun-25</a:t>
            </a:fld>
            <a:endParaRPr lang="en-IN"/>
          </a:p>
        </p:txBody>
      </p:sp>
      <p:sp>
        <p:nvSpPr>
          <p:cNvPr id="4" name="Footer Placeholder 3"/>
          <p:cNvSpPr>
            <a:spLocks noGrp="1"/>
          </p:cNvSpPr>
          <p:nvPr>
            <p:ph type="ftr" sz="quarter" idx="11"/>
          </p:nvPr>
        </p:nvSpPr>
        <p:spPr/>
        <p:txBody>
          <a:bodyPr/>
          <a:lstStyle/>
          <a:p>
            <a:r>
              <a:rPr lang="en-IN"/>
              <a:t>20CS8504 - PROJECT WORK</a:t>
            </a:r>
          </a:p>
        </p:txBody>
      </p:sp>
      <p:sp>
        <p:nvSpPr>
          <p:cNvPr id="5" name="Slide Number Placeholder 4"/>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149902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FEB1EC-7644-46B1-B043-E77E363DD1BF}" type="datetime5">
              <a:rPr lang="en-US" smtClean="0"/>
              <a:t>5-Jun-25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20CS8504 - PROJECT WORK</a:t>
            </a:r>
          </a:p>
        </p:txBody>
      </p:sp>
      <p:sp>
        <p:nvSpPr>
          <p:cNvPr id="9" name="Slide Number Placeholder 8"/>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82941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D24307-004F-4D63-97B7-8D6DE685304F}" type="datetime5">
              <a:rPr lang="en-US" smtClean="0"/>
              <a:t>5-Jun-25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20CS8504 - PROJECT WORK</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3B2B34-D4BB-400B-9ED9-C7A04F52518B}" type="slidenum">
              <a:rPr lang="en-IN" smtClean="0"/>
              <a:t>‹#›</a:t>
            </a:fld>
            <a:endParaRPr lang="en-IN"/>
          </a:p>
        </p:txBody>
      </p:sp>
    </p:spTree>
    <p:extLst>
      <p:ext uri="{BB962C8B-B14F-4D97-AF65-F5344CB8AC3E}">
        <p14:creationId xmlns:p14="http://schemas.microsoft.com/office/powerpoint/2010/main" val="378351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9C8EC-8C69-4057-B3C8-663916D34427}" type="datetime5">
              <a:rPr lang="en-US" smtClean="0"/>
              <a:t>5-Jun-25</a:t>
            </a:fld>
            <a:endParaRPr lang="en-IN"/>
          </a:p>
        </p:txBody>
      </p:sp>
      <p:sp>
        <p:nvSpPr>
          <p:cNvPr id="6" name="Footer Placeholder 5"/>
          <p:cNvSpPr>
            <a:spLocks noGrp="1"/>
          </p:cNvSpPr>
          <p:nvPr>
            <p:ph type="ftr" sz="quarter" idx="11"/>
          </p:nvPr>
        </p:nvSpPr>
        <p:spPr/>
        <p:txBody>
          <a:bodyPr/>
          <a:lstStyle/>
          <a:p>
            <a:r>
              <a:rPr lang="en-IN"/>
              <a:t>20CS8504 - PROJECT WORK</a:t>
            </a:r>
          </a:p>
        </p:txBody>
      </p:sp>
      <p:sp>
        <p:nvSpPr>
          <p:cNvPr id="7" name="Slide Number Placeholder 6"/>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417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DE53D0-558D-438E-A207-A5C9205FC948}" type="datetime5">
              <a:rPr lang="en-US" smtClean="0"/>
              <a:t>5-Jun-25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20CS8504 - PROJECT WORK</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63B2B34-D4BB-400B-9ED9-C7A04F52518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037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23A50-34F2-0CBE-B75A-BB409EF6DE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07B428-F1FE-CAEB-93CF-0F4F1FF2F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C00068-BB26-E8FB-0FF4-9C160A38E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E53D0-558D-438E-A207-A5C9205FC948}" type="datetime5">
              <a:rPr lang="en-US" smtClean="0"/>
              <a:t>5-Jun-25</a:t>
            </a:fld>
            <a:endParaRPr lang="en-IN"/>
          </a:p>
        </p:txBody>
      </p:sp>
      <p:sp>
        <p:nvSpPr>
          <p:cNvPr id="5" name="Footer Placeholder 4">
            <a:extLst>
              <a:ext uri="{FF2B5EF4-FFF2-40B4-BE49-F238E27FC236}">
                <a16:creationId xmlns:a16="http://schemas.microsoft.com/office/drawing/2014/main" id="{0FD8B8F6-22D6-0555-3381-13DEA2CDC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20CS8504 - PROJECT WORK</a:t>
            </a:r>
          </a:p>
        </p:txBody>
      </p:sp>
      <p:sp>
        <p:nvSpPr>
          <p:cNvPr id="6" name="Slide Number Placeholder 5">
            <a:extLst>
              <a:ext uri="{FF2B5EF4-FFF2-40B4-BE49-F238E27FC236}">
                <a16:creationId xmlns:a16="http://schemas.microsoft.com/office/drawing/2014/main" id="{0A71408C-8C10-3AAB-DE7E-596016F5B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B2B34-D4BB-400B-9ED9-C7A04F52518B}" type="slidenum">
              <a:rPr lang="en-IN" smtClean="0"/>
              <a:t>‹#›</a:t>
            </a:fld>
            <a:endParaRPr lang="en-IN"/>
          </a:p>
        </p:txBody>
      </p:sp>
    </p:spTree>
    <p:extLst>
      <p:ext uri="{BB962C8B-B14F-4D97-AF65-F5344CB8AC3E}">
        <p14:creationId xmlns:p14="http://schemas.microsoft.com/office/powerpoint/2010/main" val="15660859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2F6463-FF0D-6642-8766-8BD4CFABC18E}"/>
              </a:ext>
            </a:extLst>
          </p:cNvPr>
          <p:cNvSpPr>
            <a:spLocks noGrp="1"/>
          </p:cNvSpPr>
          <p:nvPr>
            <p:ph type="ftr" sz="quarter" idx="11"/>
          </p:nvPr>
        </p:nvSpPr>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07A71532-38FB-FFC4-8CCA-6E0B4B52034F}"/>
              </a:ext>
            </a:extLst>
          </p:cNvPr>
          <p:cNvSpPr>
            <a:spLocks noGrp="1"/>
          </p:cNvSpPr>
          <p:nvPr>
            <p:ph type="sldNum" sz="quarter" idx="12"/>
          </p:nvPr>
        </p:nvSpPr>
        <p:spPr/>
        <p:txBody>
          <a:bodyPr/>
          <a:lstStyle/>
          <a:p>
            <a:fld id="{963B2B34-D4BB-400B-9ED9-C7A04F52518B}" type="slidenum">
              <a:rPr lang="en-IN" smtClean="0"/>
              <a:t>1</a:t>
            </a:fld>
            <a:endParaRPr lang="en-IN" dirty="0"/>
          </a:p>
        </p:txBody>
      </p:sp>
      <p:pic>
        <p:nvPicPr>
          <p:cNvPr id="5" name="Picture 4">
            <a:extLst>
              <a:ext uri="{FF2B5EF4-FFF2-40B4-BE49-F238E27FC236}">
                <a16:creationId xmlns:a16="http://schemas.microsoft.com/office/drawing/2014/main" id="{D2823C4A-1994-0014-302E-2DFA9D46C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720" y="310700"/>
            <a:ext cx="4226560" cy="1479709"/>
          </a:xfrm>
          <a:prstGeom prst="rect">
            <a:avLst/>
          </a:prstGeom>
        </p:spPr>
      </p:pic>
      <p:pic>
        <p:nvPicPr>
          <p:cNvPr id="6" name="Picture 5">
            <a:extLst>
              <a:ext uri="{FF2B5EF4-FFF2-40B4-BE49-F238E27FC236}">
                <a16:creationId xmlns:a16="http://schemas.microsoft.com/office/drawing/2014/main" id="{BD2139F8-605B-6CAF-FFE9-78DFAC072B78}"/>
              </a:ext>
            </a:extLst>
          </p:cNvPr>
          <p:cNvPicPr>
            <a:picLocks noChangeAspect="1"/>
          </p:cNvPicPr>
          <p:nvPr/>
        </p:nvPicPr>
        <p:blipFill>
          <a:blip r:embed="rId3"/>
          <a:stretch>
            <a:fillRect/>
          </a:stretch>
        </p:blipFill>
        <p:spPr>
          <a:xfrm>
            <a:off x="466690" y="310700"/>
            <a:ext cx="1218593" cy="1187673"/>
          </a:xfrm>
          <a:prstGeom prst="rect">
            <a:avLst/>
          </a:prstGeom>
        </p:spPr>
      </p:pic>
      <p:sp>
        <p:nvSpPr>
          <p:cNvPr id="7" name="TextBox 6">
            <a:extLst>
              <a:ext uri="{FF2B5EF4-FFF2-40B4-BE49-F238E27FC236}">
                <a16:creationId xmlns:a16="http://schemas.microsoft.com/office/drawing/2014/main" id="{907B4567-98DF-146E-AC41-6B7B19AB6C99}"/>
              </a:ext>
            </a:extLst>
          </p:cNvPr>
          <p:cNvSpPr txBox="1"/>
          <p:nvPr/>
        </p:nvSpPr>
        <p:spPr>
          <a:xfrm>
            <a:off x="1465117" y="2181407"/>
            <a:ext cx="9538855"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DONOR NOTIFICATION WITH LOCATION MAPPING</a:t>
            </a:r>
          </a:p>
        </p:txBody>
      </p:sp>
      <p:sp>
        <p:nvSpPr>
          <p:cNvPr id="9" name="TextBox 8">
            <a:extLst>
              <a:ext uri="{FF2B5EF4-FFF2-40B4-BE49-F238E27FC236}">
                <a16:creationId xmlns:a16="http://schemas.microsoft.com/office/drawing/2014/main" id="{96CA5534-8979-3C9E-4066-589324986CC7}"/>
              </a:ext>
            </a:extLst>
          </p:cNvPr>
          <p:cNvSpPr txBox="1"/>
          <p:nvPr/>
        </p:nvSpPr>
        <p:spPr>
          <a:xfrm>
            <a:off x="772994" y="3935748"/>
            <a:ext cx="5323006" cy="861774"/>
          </a:xfrm>
          <a:prstGeom prst="rect">
            <a:avLst/>
          </a:prstGeom>
          <a:noFill/>
        </p:spPr>
        <p:txBody>
          <a:bodyPr wrap="square" rtlCol="0">
            <a:spAutoFit/>
          </a:bodyPr>
          <a:lstStyle/>
          <a:p>
            <a:r>
              <a:rPr lang="en-IN" sz="2600" b="1" dirty="0">
                <a:latin typeface="Times New Roman" panose="02020603050405020304" pitchFamily="18" charset="0"/>
                <a:cs typeface="Times New Roman" panose="02020603050405020304" pitchFamily="18" charset="0"/>
              </a:rPr>
              <a:t>Guided By,</a:t>
            </a:r>
            <a:endParaRPr lang="en-IN" sz="2600" b="1" dirty="0">
              <a:latin typeface="Arial Narrow" panose="020B0606020202030204" pitchFamily="34" charset="0"/>
              <a:cs typeface="Arial" panose="020B0604020202020204" pitchFamily="34" charset="0"/>
            </a:endParaRPr>
          </a:p>
          <a:p>
            <a:r>
              <a:rPr lang="en-IN" sz="2400" b="0" dirty="0">
                <a:solidFill>
                  <a:schemeClr val="tx1"/>
                </a:solidFill>
                <a:latin typeface="Times New Roman" panose="02020603050405020304" pitchFamily="18" charset="0"/>
                <a:cs typeface="Times New Roman" panose="02020603050405020304" pitchFamily="18" charset="0"/>
              </a:rPr>
              <a:t>V.SOWMIYA M.E,.. AP/CSE</a:t>
            </a:r>
            <a:endParaRPr lang="en-IN" sz="2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5BB4E4B-8473-8E07-1764-7FC4439011A1}"/>
              </a:ext>
            </a:extLst>
          </p:cNvPr>
          <p:cNvSpPr txBox="1"/>
          <p:nvPr/>
        </p:nvSpPr>
        <p:spPr>
          <a:xfrm>
            <a:off x="6004560" y="3966781"/>
            <a:ext cx="5870420" cy="1938992"/>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Presented By,</a:t>
            </a:r>
          </a:p>
          <a:p>
            <a:r>
              <a:rPr lang="en-IN" sz="2400" dirty="0">
                <a:latin typeface="Times New Roman" panose="02020603050405020304" pitchFamily="18" charset="0"/>
                <a:cs typeface="Times New Roman" panose="02020603050405020304" pitchFamily="18" charset="0"/>
              </a:rPr>
              <a:t>ABINESH R                    (811722104005)</a:t>
            </a:r>
          </a:p>
          <a:p>
            <a:r>
              <a:rPr lang="en-IN" sz="2400" dirty="0">
                <a:latin typeface="Times New Roman" panose="02020603050405020304" pitchFamily="18" charset="0"/>
                <a:cs typeface="Times New Roman" panose="02020603050405020304" pitchFamily="18" charset="0"/>
              </a:rPr>
              <a:t>ANANDHARAMAN R  (811722104010)</a:t>
            </a:r>
          </a:p>
          <a:p>
            <a:r>
              <a:rPr lang="en-IN" sz="2400" dirty="0">
                <a:latin typeface="Times New Roman" panose="02020603050405020304" pitchFamily="18" charset="0"/>
                <a:cs typeface="Times New Roman" panose="02020603050405020304" pitchFamily="18" charset="0"/>
              </a:rPr>
              <a:t>ANBAZHAGAN P          (811722104011)</a:t>
            </a:r>
          </a:p>
          <a:p>
            <a:r>
              <a:rPr lang="en-IN" sz="2400" dirty="0">
                <a:latin typeface="Times New Roman" panose="02020603050405020304" pitchFamily="18" charset="0"/>
                <a:cs typeface="Times New Roman" panose="02020603050405020304" pitchFamily="18" charset="0"/>
              </a:rPr>
              <a:t>HARIBHARATHI R        (811722104047)</a:t>
            </a:r>
          </a:p>
        </p:txBody>
      </p:sp>
      <p:sp>
        <p:nvSpPr>
          <p:cNvPr id="13" name="TextBox 12">
            <a:extLst>
              <a:ext uri="{FF2B5EF4-FFF2-40B4-BE49-F238E27FC236}">
                <a16:creationId xmlns:a16="http://schemas.microsoft.com/office/drawing/2014/main" id="{0F001504-8978-952D-A050-D256FE3147B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2" name="Picture 1">
            <a:extLst>
              <a:ext uri="{FF2B5EF4-FFF2-40B4-BE49-F238E27FC236}">
                <a16:creationId xmlns:a16="http://schemas.microsoft.com/office/drawing/2014/main" id="{B9F53868-5069-8964-5862-0DB5BEBDF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6717" y="414583"/>
            <a:ext cx="1197867" cy="1547539"/>
          </a:xfrm>
          <a:prstGeom prst="rect">
            <a:avLst/>
          </a:prstGeom>
        </p:spPr>
      </p:pic>
    </p:spTree>
    <p:extLst>
      <p:ext uri="{BB962C8B-B14F-4D97-AF65-F5344CB8AC3E}">
        <p14:creationId xmlns:p14="http://schemas.microsoft.com/office/powerpoint/2010/main" val="891437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8091B118-370A-E27E-6D05-60593966102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12CC50-E267-96C9-7448-A5C54524B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015" y="109484"/>
            <a:ext cx="835001" cy="1078748"/>
          </a:xfrm>
          <a:prstGeom prst="rect">
            <a:avLst/>
          </a:prstGeom>
        </p:spPr>
      </p:pic>
      <p:sp>
        <p:nvSpPr>
          <p:cNvPr id="126" name="Google Shape;126;p6">
            <a:extLst>
              <a:ext uri="{FF2B5EF4-FFF2-40B4-BE49-F238E27FC236}">
                <a16:creationId xmlns:a16="http://schemas.microsoft.com/office/drawing/2014/main" id="{D0F465DF-8820-83B2-01E9-2824EBDDF38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t>10</a:t>
            </a:fld>
            <a:endParaRPr b="1" dirty="0">
              <a:solidFill>
                <a:schemeClr val="dk1"/>
              </a:solidFill>
            </a:endParaRPr>
          </a:p>
        </p:txBody>
      </p:sp>
      <p:pic>
        <p:nvPicPr>
          <p:cNvPr id="6" name="Picture 5">
            <a:extLst>
              <a:ext uri="{FF2B5EF4-FFF2-40B4-BE49-F238E27FC236}">
                <a16:creationId xmlns:a16="http://schemas.microsoft.com/office/drawing/2014/main" id="{2E249A9A-F71F-5684-AAE1-AE5349F7C5DF}"/>
              </a:ext>
            </a:extLst>
          </p:cNvPr>
          <p:cNvPicPr>
            <a:picLocks noChangeAspect="1"/>
          </p:cNvPicPr>
          <p:nvPr/>
        </p:nvPicPr>
        <p:blipFill>
          <a:blip r:embed="rId4"/>
          <a:stretch>
            <a:fillRect/>
          </a:stretch>
        </p:blipFill>
        <p:spPr>
          <a:xfrm>
            <a:off x="2326994" y="1975934"/>
            <a:ext cx="866966" cy="621067"/>
          </a:xfrm>
          <a:prstGeom prst="rect">
            <a:avLst/>
          </a:prstGeom>
        </p:spPr>
      </p:pic>
      <p:pic>
        <p:nvPicPr>
          <p:cNvPr id="9" name="Picture 8">
            <a:extLst>
              <a:ext uri="{FF2B5EF4-FFF2-40B4-BE49-F238E27FC236}">
                <a16:creationId xmlns:a16="http://schemas.microsoft.com/office/drawing/2014/main" id="{43B08919-D83E-77D4-7C47-D9E32F29FF37}"/>
              </a:ext>
            </a:extLst>
          </p:cNvPr>
          <p:cNvPicPr>
            <a:picLocks noChangeAspect="1"/>
          </p:cNvPicPr>
          <p:nvPr/>
        </p:nvPicPr>
        <p:blipFill>
          <a:blip r:embed="rId5"/>
          <a:stretch>
            <a:fillRect/>
          </a:stretch>
        </p:blipFill>
        <p:spPr>
          <a:xfrm>
            <a:off x="6971537" y="1233722"/>
            <a:ext cx="1596849" cy="1602719"/>
          </a:xfrm>
          <a:prstGeom prst="rect">
            <a:avLst/>
          </a:prstGeom>
        </p:spPr>
      </p:pic>
      <p:pic>
        <p:nvPicPr>
          <p:cNvPr id="11" name="Picture 10">
            <a:extLst>
              <a:ext uri="{FF2B5EF4-FFF2-40B4-BE49-F238E27FC236}">
                <a16:creationId xmlns:a16="http://schemas.microsoft.com/office/drawing/2014/main" id="{B9627F9B-77BB-0BC5-04BB-C327D678504B}"/>
              </a:ext>
            </a:extLst>
          </p:cNvPr>
          <p:cNvPicPr>
            <a:picLocks noChangeAspect="1"/>
          </p:cNvPicPr>
          <p:nvPr/>
        </p:nvPicPr>
        <p:blipFill>
          <a:blip r:embed="rId6"/>
          <a:stretch>
            <a:fillRect/>
          </a:stretch>
        </p:blipFill>
        <p:spPr>
          <a:xfrm>
            <a:off x="3281016" y="1442720"/>
            <a:ext cx="2042756" cy="1687494"/>
          </a:xfrm>
          <a:prstGeom prst="rect">
            <a:avLst/>
          </a:prstGeom>
        </p:spPr>
      </p:pic>
      <p:pic>
        <p:nvPicPr>
          <p:cNvPr id="12" name="Picture 11">
            <a:extLst>
              <a:ext uri="{FF2B5EF4-FFF2-40B4-BE49-F238E27FC236}">
                <a16:creationId xmlns:a16="http://schemas.microsoft.com/office/drawing/2014/main" id="{4C57812D-6471-097A-DB3E-BCDED5415139}"/>
              </a:ext>
            </a:extLst>
          </p:cNvPr>
          <p:cNvPicPr>
            <a:picLocks noChangeAspect="1"/>
          </p:cNvPicPr>
          <p:nvPr/>
        </p:nvPicPr>
        <p:blipFill>
          <a:blip r:embed="rId4"/>
          <a:stretch>
            <a:fillRect/>
          </a:stretch>
        </p:blipFill>
        <p:spPr>
          <a:xfrm rot="5400000">
            <a:off x="10457076" y="3607428"/>
            <a:ext cx="523219" cy="621067"/>
          </a:xfrm>
          <a:prstGeom prst="rect">
            <a:avLst/>
          </a:prstGeom>
        </p:spPr>
      </p:pic>
      <p:pic>
        <p:nvPicPr>
          <p:cNvPr id="14" name="Picture 13">
            <a:extLst>
              <a:ext uri="{FF2B5EF4-FFF2-40B4-BE49-F238E27FC236}">
                <a16:creationId xmlns:a16="http://schemas.microsoft.com/office/drawing/2014/main" id="{6F5107EE-9867-7EC0-452A-44625EE02FCC}"/>
              </a:ext>
            </a:extLst>
          </p:cNvPr>
          <p:cNvPicPr>
            <a:picLocks noChangeAspect="1"/>
          </p:cNvPicPr>
          <p:nvPr/>
        </p:nvPicPr>
        <p:blipFill>
          <a:blip r:embed="rId4"/>
          <a:stretch>
            <a:fillRect/>
          </a:stretch>
        </p:blipFill>
        <p:spPr>
          <a:xfrm>
            <a:off x="5736221" y="1928537"/>
            <a:ext cx="776971" cy="621067"/>
          </a:xfrm>
          <a:prstGeom prst="rect">
            <a:avLst/>
          </a:prstGeom>
        </p:spPr>
      </p:pic>
      <p:pic>
        <p:nvPicPr>
          <p:cNvPr id="16" name="Picture 15">
            <a:extLst>
              <a:ext uri="{FF2B5EF4-FFF2-40B4-BE49-F238E27FC236}">
                <a16:creationId xmlns:a16="http://schemas.microsoft.com/office/drawing/2014/main" id="{F671694B-5D8A-7ADA-898A-0AB5880A328F}"/>
              </a:ext>
            </a:extLst>
          </p:cNvPr>
          <p:cNvPicPr>
            <a:picLocks noChangeAspect="1"/>
          </p:cNvPicPr>
          <p:nvPr/>
        </p:nvPicPr>
        <p:blipFill>
          <a:blip r:embed="rId7"/>
          <a:stretch>
            <a:fillRect/>
          </a:stretch>
        </p:blipFill>
        <p:spPr>
          <a:xfrm>
            <a:off x="10240266" y="1233722"/>
            <a:ext cx="1577906" cy="1682173"/>
          </a:xfrm>
          <a:prstGeom prst="rect">
            <a:avLst/>
          </a:prstGeom>
        </p:spPr>
      </p:pic>
      <p:pic>
        <p:nvPicPr>
          <p:cNvPr id="26" name="Picture 25">
            <a:extLst>
              <a:ext uri="{FF2B5EF4-FFF2-40B4-BE49-F238E27FC236}">
                <a16:creationId xmlns:a16="http://schemas.microsoft.com/office/drawing/2014/main" id="{71434FC9-98C8-7352-DACD-D7DADA242D44}"/>
              </a:ext>
            </a:extLst>
          </p:cNvPr>
          <p:cNvPicPr>
            <a:picLocks noChangeAspect="1"/>
          </p:cNvPicPr>
          <p:nvPr/>
        </p:nvPicPr>
        <p:blipFill>
          <a:blip r:embed="rId8"/>
          <a:stretch>
            <a:fillRect/>
          </a:stretch>
        </p:blipFill>
        <p:spPr>
          <a:xfrm>
            <a:off x="10072412" y="4356848"/>
            <a:ext cx="1281388" cy="1297326"/>
          </a:xfrm>
          <a:prstGeom prst="rect">
            <a:avLst/>
          </a:prstGeom>
        </p:spPr>
      </p:pic>
      <p:sp>
        <p:nvSpPr>
          <p:cNvPr id="29" name="TextBox 28">
            <a:extLst>
              <a:ext uri="{FF2B5EF4-FFF2-40B4-BE49-F238E27FC236}">
                <a16:creationId xmlns:a16="http://schemas.microsoft.com/office/drawing/2014/main" id="{DCEFCF90-B784-B412-58CE-4FA6727A2C76}"/>
              </a:ext>
            </a:extLst>
          </p:cNvPr>
          <p:cNvSpPr txBox="1"/>
          <p:nvPr/>
        </p:nvSpPr>
        <p:spPr>
          <a:xfrm>
            <a:off x="3725376" y="3148843"/>
            <a:ext cx="204275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Search blood group</a:t>
            </a:r>
          </a:p>
          <a:p>
            <a:endParaRPr lang="en-IN" b="1" dirty="0"/>
          </a:p>
        </p:txBody>
      </p:sp>
      <p:sp>
        <p:nvSpPr>
          <p:cNvPr id="31" name="TextBox 30">
            <a:extLst>
              <a:ext uri="{FF2B5EF4-FFF2-40B4-BE49-F238E27FC236}">
                <a16:creationId xmlns:a16="http://schemas.microsoft.com/office/drawing/2014/main" id="{B43FF7B1-F531-8F0B-3851-A9D58AC65FFF}"/>
              </a:ext>
            </a:extLst>
          </p:cNvPr>
          <p:cNvSpPr txBox="1"/>
          <p:nvPr/>
        </p:nvSpPr>
        <p:spPr>
          <a:xfrm>
            <a:off x="7178682" y="3010021"/>
            <a:ext cx="1913939"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Database (MySQL)</a:t>
            </a:r>
            <a:endParaRPr lang="en-IN"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796F677D-40FC-C226-7855-EF84D8C57978}"/>
              </a:ext>
            </a:extLst>
          </p:cNvPr>
          <p:cNvSpPr txBox="1"/>
          <p:nvPr/>
        </p:nvSpPr>
        <p:spPr>
          <a:xfrm>
            <a:off x="10234603" y="2961385"/>
            <a:ext cx="204275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Display matching Donor Details</a:t>
            </a:r>
            <a:endParaRPr lang="en-IN" b="1"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B329823-0BA5-91E4-6841-A15580194A60}"/>
              </a:ext>
            </a:extLst>
          </p:cNvPr>
          <p:cNvSpPr txBox="1"/>
          <p:nvPr/>
        </p:nvSpPr>
        <p:spPr>
          <a:xfrm>
            <a:off x="9534160" y="5858158"/>
            <a:ext cx="2743199"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Notification Sent to Donor</a:t>
            </a:r>
            <a:endParaRPr lang="en-IN"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C86F516-D5A2-E74C-8EEE-D4F4D2CAD5DB}"/>
              </a:ext>
            </a:extLst>
          </p:cNvPr>
          <p:cNvPicPr>
            <a:picLocks noChangeAspect="1"/>
          </p:cNvPicPr>
          <p:nvPr/>
        </p:nvPicPr>
        <p:blipFill>
          <a:blip r:embed="rId4"/>
          <a:stretch>
            <a:fillRect/>
          </a:stretch>
        </p:blipFill>
        <p:spPr>
          <a:xfrm>
            <a:off x="9003783" y="1894591"/>
            <a:ext cx="776971" cy="621067"/>
          </a:xfrm>
          <a:prstGeom prst="rect">
            <a:avLst/>
          </a:prstGeom>
        </p:spPr>
      </p:pic>
      <p:pic>
        <p:nvPicPr>
          <p:cNvPr id="5" name="Picture 4">
            <a:extLst>
              <a:ext uri="{FF2B5EF4-FFF2-40B4-BE49-F238E27FC236}">
                <a16:creationId xmlns:a16="http://schemas.microsoft.com/office/drawing/2014/main" id="{4C768691-9C72-A10E-8B78-CCD2DEE928AA}"/>
              </a:ext>
            </a:extLst>
          </p:cNvPr>
          <p:cNvPicPr>
            <a:picLocks noChangeAspect="1"/>
          </p:cNvPicPr>
          <p:nvPr/>
        </p:nvPicPr>
        <p:blipFill>
          <a:blip r:embed="rId9"/>
          <a:stretch>
            <a:fillRect/>
          </a:stretch>
        </p:blipFill>
        <p:spPr>
          <a:xfrm>
            <a:off x="7015857" y="4413582"/>
            <a:ext cx="1430070" cy="1421731"/>
          </a:xfrm>
          <a:prstGeom prst="rect">
            <a:avLst/>
          </a:prstGeom>
        </p:spPr>
      </p:pic>
      <p:pic>
        <p:nvPicPr>
          <p:cNvPr id="10" name="Picture 9">
            <a:extLst>
              <a:ext uri="{FF2B5EF4-FFF2-40B4-BE49-F238E27FC236}">
                <a16:creationId xmlns:a16="http://schemas.microsoft.com/office/drawing/2014/main" id="{C9E1FED0-6BDA-6CB2-134A-07E94FA4FDBD}"/>
              </a:ext>
            </a:extLst>
          </p:cNvPr>
          <p:cNvPicPr>
            <a:picLocks noChangeAspect="1"/>
          </p:cNvPicPr>
          <p:nvPr/>
        </p:nvPicPr>
        <p:blipFill>
          <a:blip r:embed="rId10"/>
          <a:stretch>
            <a:fillRect/>
          </a:stretch>
        </p:blipFill>
        <p:spPr>
          <a:xfrm>
            <a:off x="553966" y="4010486"/>
            <a:ext cx="1612343" cy="1612343"/>
          </a:xfrm>
          <a:prstGeom prst="rect">
            <a:avLst/>
          </a:prstGeom>
        </p:spPr>
      </p:pic>
      <p:pic>
        <p:nvPicPr>
          <p:cNvPr id="15" name="Picture 14">
            <a:extLst>
              <a:ext uri="{FF2B5EF4-FFF2-40B4-BE49-F238E27FC236}">
                <a16:creationId xmlns:a16="http://schemas.microsoft.com/office/drawing/2014/main" id="{E87FB694-A6A1-D1D1-C1C1-29EDDFC0EFF2}"/>
              </a:ext>
            </a:extLst>
          </p:cNvPr>
          <p:cNvPicPr>
            <a:picLocks noChangeAspect="1"/>
          </p:cNvPicPr>
          <p:nvPr/>
        </p:nvPicPr>
        <p:blipFill>
          <a:blip r:embed="rId11"/>
          <a:srcRect t="6715"/>
          <a:stretch>
            <a:fillRect/>
          </a:stretch>
        </p:blipFill>
        <p:spPr>
          <a:xfrm>
            <a:off x="3891833" y="4291033"/>
            <a:ext cx="1575678" cy="1465316"/>
          </a:xfrm>
          <a:prstGeom prst="rect">
            <a:avLst/>
          </a:prstGeom>
        </p:spPr>
      </p:pic>
      <p:pic>
        <p:nvPicPr>
          <p:cNvPr id="17" name="Picture 16">
            <a:extLst>
              <a:ext uri="{FF2B5EF4-FFF2-40B4-BE49-F238E27FC236}">
                <a16:creationId xmlns:a16="http://schemas.microsoft.com/office/drawing/2014/main" id="{7469221C-C86D-8987-61AC-970B74C6428C}"/>
              </a:ext>
            </a:extLst>
          </p:cNvPr>
          <p:cNvPicPr>
            <a:picLocks noChangeAspect="1"/>
          </p:cNvPicPr>
          <p:nvPr/>
        </p:nvPicPr>
        <p:blipFill>
          <a:blip r:embed="rId4"/>
          <a:stretch>
            <a:fillRect/>
          </a:stretch>
        </p:blipFill>
        <p:spPr>
          <a:xfrm rot="10800000">
            <a:off x="8890953" y="4898475"/>
            <a:ext cx="684329" cy="621067"/>
          </a:xfrm>
          <a:prstGeom prst="rect">
            <a:avLst/>
          </a:prstGeom>
        </p:spPr>
      </p:pic>
      <p:pic>
        <p:nvPicPr>
          <p:cNvPr id="19" name="Picture 18">
            <a:extLst>
              <a:ext uri="{FF2B5EF4-FFF2-40B4-BE49-F238E27FC236}">
                <a16:creationId xmlns:a16="http://schemas.microsoft.com/office/drawing/2014/main" id="{AF5A55AD-CBF8-8C9F-D0A5-F457F39809FE}"/>
              </a:ext>
            </a:extLst>
          </p:cNvPr>
          <p:cNvPicPr>
            <a:picLocks noChangeAspect="1"/>
          </p:cNvPicPr>
          <p:nvPr/>
        </p:nvPicPr>
        <p:blipFill>
          <a:blip r:embed="rId4"/>
          <a:stretch>
            <a:fillRect/>
          </a:stretch>
        </p:blipFill>
        <p:spPr>
          <a:xfrm rot="10800000">
            <a:off x="5932889" y="4849980"/>
            <a:ext cx="776971" cy="621067"/>
          </a:xfrm>
          <a:prstGeom prst="rect">
            <a:avLst/>
          </a:prstGeom>
        </p:spPr>
      </p:pic>
      <p:pic>
        <p:nvPicPr>
          <p:cNvPr id="20" name="Picture 19">
            <a:extLst>
              <a:ext uri="{FF2B5EF4-FFF2-40B4-BE49-F238E27FC236}">
                <a16:creationId xmlns:a16="http://schemas.microsoft.com/office/drawing/2014/main" id="{9CF0B3D3-44DF-D37C-8F2E-8FADB3CFC470}"/>
              </a:ext>
            </a:extLst>
          </p:cNvPr>
          <p:cNvPicPr>
            <a:picLocks noChangeAspect="1"/>
          </p:cNvPicPr>
          <p:nvPr/>
        </p:nvPicPr>
        <p:blipFill>
          <a:blip r:embed="rId4"/>
          <a:stretch>
            <a:fillRect/>
          </a:stretch>
        </p:blipFill>
        <p:spPr>
          <a:xfrm rot="10800000">
            <a:off x="2729173" y="4770241"/>
            <a:ext cx="776971" cy="621067"/>
          </a:xfrm>
          <a:prstGeom prst="rect">
            <a:avLst/>
          </a:prstGeom>
        </p:spPr>
      </p:pic>
      <p:sp>
        <p:nvSpPr>
          <p:cNvPr id="21" name="TextBox 20">
            <a:extLst>
              <a:ext uri="{FF2B5EF4-FFF2-40B4-BE49-F238E27FC236}">
                <a16:creationId xmlns:a16="http://schemas.microsoft.com/office/drawing/2014/main" id="{9473A4B2-FE14-D25A-2B68-1B1FA42DCD2A}"/>
              </a:ext>
            </a:extLst>
          </p:cNvPr>
          <p:cNvSpPr txBox="1"/>
          <p:nvPr/>
        </p:nvSpPr>
        <p:spPr>
          <a:xfrm>
            <a:off x="7015857" y="5858158"/>
            <a:ext cx="232254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Donor Location (Map</a:t>
            </a:r>
            <a:r>
              <a:rPr lang="en-IN" dirty="0"/>
              <a:t>)</a:t>
            </a:r>
            <a:endParaRPr lang="en-IN" b="1" dirty="0"/>
          </a:p>
        </p:txBody>
      </p:sp>
      <p:sp>
        <p:nvSpPr>
          <p:cNvPr id="22" name="TextBox 21">
            <a:extLst>
              <a:ext uri="{FF2B5EF4-FFF2-40B4-BE49-F238E27FC236}">
                <a16:creationId xmlns:a16="http://schemas.microsoft.com/office/drawing/2014/main" id="{9EA5F21D-E03F-4F25-C88D-B428628629B9}"/>
              </a:ext>
            </a:extLst>
          </p:cNvPr>
          <p:cNvSpPr txBox="1"/>
          <p:nvPr/>
        </p:nvSpPr>
        <p:spPr>
          <a:xfrm>
            <a:off x="3687169" y="5762627"/>
            <a:ext cx="282602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Calculate Route Distance</a:t>
            </a:r>
            <a:endParaRPr lang="en-IN"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2CB5016-8F2F-AA3A-2795-4ECC809E9EDE}"/>
              </a:ext>
            </a:extLst>
          </p:cNvPr>
          <p:cNvSpPr txBox="1"/>
          <p:nvPr/>
        </p:nvSpPr>
        <p:spPr>
          <a:xfrm>
            <a:off x="359343" y="5762627"/>
            <a:ext cx="307649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Determine Minimal Distance</a:t>
            </a:r>
            <a:endParaRPr lang="en-IN" b="1"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E643466F-0555-D4CE-CABA-B2C4F6BF64EA}"/>
              </a:ext>
            </a:extLst>
          </p:cNvPr>
          <p:cNvPicPr>
            <a:picLocks noChangeAspect="1"/>
          </p:cNvPicPr>
          <p:nvPr/>
        </p:nvPicPr>
        <p:blipFill>
          <a:blip r:embed="rId12"/>
          <a:stretch>
            <a:fillRect/>
          </a:stretch>
        </p:blipFill>
        <p:spPr>
          <a:xfrm>
            <a:off x="431985" y="1442720"/>
            <a:ext cx="1356176" cy="1440426"/>
          </a:xfrm>
          <a:prstGeom prst="rect">
            <a:avLst/>
          </a:prstGeom>
        </p:spPr>
      </p:pic>
      <p:sp>
        <p:nvSpPr>
          <p:cNvPr id="3" name="TextBox 2">
            <a:extLst>
              <a:ext uri="{FF2B5EF4-FFF2-40B4-BE49-F238E27FC236}">
                <a16:creationId xmlns:a16="http://schemas.microsoft.com/office/drawing/2014/main" id="{609C01F0-BF57-8DA5-52B0-AC954EA80960}"/>
              </a:ext>
            </a:extLst>
          </p:cNvPr>
          <p:cNvSpPr txBox="1"/>
          <p:nvPr/>
        </p:nvSpPr>
        <p:spPr>
          <a:xfrm>
            <a:off x="639097" y="3130214"/>
            <a:ext cx="127551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Recipient</a:t>
            </a:r>
          </a:p>
        </p:txBody>
      </p:sp>
      <p:pic>
        <p:nvPicPr>
          <p:cNvPr id="4" name="Picture 3">
            <a:extLst>
              <a:ext uri="{FF2B5EF4-FFF2-40B4-BE49-F238E27FC236}">
                <a16:creationId xmlns:a16="http://schemas.microsoft.com/office/drawing/2014/main" id="{0A5437FB-BF78-BF82-0BF1-D76EAE367503}"/>
              </a:ext>
            </a:extLst>
          </p:cNvPr>
          <p:cNvPicPr>
            <a:picLocks noChangeAspect="1"/>
          </p:cNvPicPr>
          <p:nvPr/>
        </p:nvPicPr>
        <p:blipFill>
          <a:blip r:embed="rId13"/>
          <a:stretch>
            <a:fillRect/>
          </a:stretch>
        </p:blipFill>
        <p:spPr>
          <a:xfrm>
            <a:off x="431984" y="188413"/>
            <a:ext cx="978762" cy="953928"/>
          </a:xfrm>
          <a:prstGeom prst="rect">
            <a:avLst/>
          </a:prstGeom>
        </p:spPr>
      </p:pic>
      <p:sp>
        <p:nvSpPr>
          <p:cNvPr id="8" name="TextBox 7">
            <a:extLst>
              <a:ext uri="{FF2B5EF4-FFF2-40B4-BE49-F238E27FC236}">
                <a16:creationId xmlns:a16="http://schemas.microsoft.com/office/drawing/2014/main" id="{0BD72AC7-DE5F-7198-A595-6EB8D0148247}"/>
              </a:ext>
            </a:extLst>
          </p:cNvPr>
          <p:cNvSpPr txBox="1"/>
          <p:nvPr/>
        </p:nvSpPr>
        <p:spPr>
          <a:xfrm>
            <a:off x="2895600" y="426720"/>
            <a:ext cx="688515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SYSTEM ARCHITECTURE </a:t>
            </a:r>
            <a:endParaRPr lang="en-IN" sz="4000" dirty="0"/>
          </a:p>
        </p:txBody>
      </p:sp>
    </p:spTree>
    <p:extLst>
      <p:ext uri="{BB962C8B-B14F-4D97-AF65-F5344CB8AC3E}">
        <p14:creationId xmlns:p14="http://schemas.microsoft.com/office/powerpoint/2010/main" val="359090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02A0E-7A70-8F09-ED04-12F45CF8C6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8023C-7A3B-FA63-37D8-5BAD12D6507E}"/>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SOFTWARE AND HARDWARE REQUIREMENT</a:t>
            </a:r>
          </a:p>
        </p:txBody>
      </p:sp>
      <p:pic>
        <p:nvPicPr>
          <p:cNvPr id="7" name="Picture 6">
            <a:extLst>
              <a:ext uri="{FF2B5EF4-FFF2-40B4-BE49-F238E27FC236}">
                <a16:creationId xmlns:a16="http://schemas.microsoft.com/office/drawing/2014/main" id="{DC4B2A25-B145-94D2-BFDA-B8F9401CDC9A}"/>
              </a:ext>
            </a:extLst>
          </p:cNvPr>
          <p:cNvPicPr>
            <a:picLocks noChangeAspect="1"/>
          </p:cNvPicPr>
          <p:nvPr/>
        </p:nvPicPr>
        <p:blipFill>
          <a:blip r:embed="rId2"/>
          <a:stretch>
            <a:fillRect/>
          </a:stretch>
        </p:blipFill>
        <p:spPr>
          <a:xfrm>
            <a:off x="546939" y="530910"/>
            <a:ext cx="978762" cy="953928"/>
          </a:xfrm>
          <a:prstGeom prst="rect">
            <a:avLst/>
          </a:prstGeom>
        </p:spPr>
      </p:pic>
      <p:pic>
        <p:nvPicPr>
          <p:cNvPr id="8" name="Picture 7">
            <a:extLst>
              <a:ext uri="{FF2B5EF4-FFF2-40B4-BE49-F238E27FC236}">
                <a16:creationId xmlns:a16="http://schemas.microsoft.com/office/drawing/2014/main" id="{9F741950-2431-44EF-B43D-25E8C22EB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982" y="530910"/>
            <a:ext cx="835001" cy="1078748"/>
          </a:xfrm>
          <a:prstGeom prst="rect">
            <a:avLst/>
          </a:prstGeom>
        </p:spPr>
      </p:pic>
      <p:sp>
        <p:nvSpPr>
          <p:cNvPr id="3" name="Footer Placeholder 2">
            <a:extLst>
              <a:ext uri="{FF2B5EF4-FFF2-40B4-BE49-F238E27FC236}">
                <a16:creationId xmlns:a16="http://schemas.microsoft.com/office/drawing/2014/main" id="{20961C44-7DE9-EF2D-5304-D0684B4E846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EED4D687-A050-E94E-F809-8747298C9F4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11</a:t>
            </a:fld>
            <a:endParaRPr lang="en-IN" dirty="0"/>
          </a:p>
        </p:txBody>
      </p:sp>
      <p:sp>
        <p:nvSpPr>
          <p:cNvPr id="5" name="TextBox 4">
            <a:extLst>
              <a:ext uri="{FF2B5EF4-FFF2-40B4-BE49-F238E27FC236}">
                <a16:creationId xmlns:a16="http://schemas.microsoft.com/office/drawing/2014/main" id="{08E24BF4-0D49-9569-2EC5-74772D7B1847}"/>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9" name="Google Shape;139;p8">
            <a:extLst>
              <a:ext uri="{FF2B5EF4-FFF2-40B4-BE49-F238E27FC236}">
                <a16:creationId xmlns:a16="http://schemas.microsoft.com/office/drawing/2014/main" id="{117C801B-7A55-9060-0C17-0AD8AF02B8D4}"/>
              </a:ext>
            </a:extLst>
          </p:cNvPr>
          <p:cNvSpPr txBox="1">
            <a:spLocks/>
          </p:cNvSpPr>
          <p:nvPr/>
        </p:nvSpPr>
        <p:spPr>
          <a:xfrm>
            <a:off x="1269999" y="2234242"/>
            <a:ext cx="4320539" cy="3728661"/>
          </a:xfrm>
          <a:prstGeom prst="rect">
            <a:avLst/>
          </a:prstGeom>
          <a:noFill/>
          <a:ln>
            <a:noFill/>
          </a:ln>
        </p:spPr>
        <p:txBody>
          <a:bodyPr spcFirstLastPara="1" wrap="square" lIns="91425" tIns="45700" rIns="91425" bIns="45700" anchor="t" anchorCtr="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Clr>
                <a:schemeClr val="dk1"/>
              </a:buClr>
              <a:buSzPts val="2800"/>
              <a:buFont typeface="Arial"/>
              <a:buNone/>
            </a:pPr>
            <a:r>
              <a:rPr lang="en-US" b="1" dirty="0">
                <a:latin typeface="Times New Roman" panose="02020603050405020304" pitchFamily="18" charset="0"/>
                <a:ea typeface="Arial Narrow"/>
                <a:cs typeface="Times New Roman" panose="02020603050405020304" pitchFamily="18" charset="0"/>
                <a:sym typeface="Arial Narrow"/>
              </a:rPr>
              <a:t>HARDWARE</a:t>
            </a:r>
          </a:p>
          <a:p>
            <a:pPr marL="0" indent="0" algn="just">
              <a:lnSpc>
                <a:spcPct val="150000"/>
              </a:lnSpc>
              <a:spcBef>
                <a:spcPts val="0"/>
              </a:spcBef>
              <a:spcAft>
                <a:spcPts val="0"/>
              </a:spcAft>
              <a:buClr>
                <a:srgbClr val="FF0000"/>
              </a:buClr>
              <a:buSzPts val="2800"/>
              <a:buFont typeface="Calibri" panose="020F0502020204030204" pitchFamily="34" charset="0"/>
              <a:buNone/>
            </a:pPr>
            <a:endParaRPr lang="en-US" dirty="0">
              <a:latin typeface="Times New Roman" panose="02020603050405020304" pitchFamily="18" charset="0"/>
              <a:ea typeface="Arial Narrow"/>
              <a:cs typeface="Times New Roman" panose="02020603050405020304" pitchFamily="18" charset="0"/>
              <a:sym typeface="Arial Narrow"/>
            </a:endParaRPr>
          </a:p>
          <a:p>
            <a:pPr marL="0" indent="0" algn="just" eaLnBrk="0" fontAlgn="base" hangingPunct="0">
              <a:lnSpc>
                <a:spcPct val="150000"/>
              </a:lnSpc>
              <a:spcBef>
                <a:spcPct val="0"/>
              </a:spcBef>
              <a:spcAft>
                <a:spcPct val="0"/>
              </a:spcAft>
              <a:buClrTx/>
              <a:buSzTx/>
              <a:buFont typeface="Calibri" panose="020F0502020204030204" pitchFamily="34" charset="0"/>
              <a:buNone/>
            </a:pPr>
            <a:r>
              <a:rPr lang="en-US" altLang="en-US" b="1" dirty="0">
                <a:solidFill>
                  <a:schemeClr val="tx1"/>
                </a:solidFill>
                <a:latin typeface="Times New Roman" panose="02020603050405020304" pitchFamily="18" charset="0"/>
                <a:cs typeface="Times New Roman" panose="02020603050405020304" pitchFamily="18" charset="0"/>
              </a:rPr>
              <a:t>1.RAM:</a:t>
            </a:r>
            <a:r>
              <a:rPr lang="en-US" altLang="en-US" dirty="0">
                <a:solidFill>
                  <a:schemeClr val="tx1"/>
                </a:solidFill>
                <a:latin typeface="Times New Roman" panose="02020603050405020304" pitchFamily="18" charset="0"/>
                <a:cs typeface="Times New Roman" panose="02020603050405020304" pitchFamily="18" charset="0"/>
              </a:rPr>
              <a:t> Minimum 4GB</a:t>
            </a:r>
          </a:p>
          <a:p>
            <a:pPr marL="0" indent="0" algn="just" eaLnBrk="0" fontAlgn="base" hangingPunct="0">
              <a:lnSpc>
                <a:spcPct val="150000"/>
              </a:lnSpc>
              <a:spcBef>
                <a:spcPct val="0"/>
              </a:spcBef>
              <a:spcAft>
                <a:spcPct val="0"/>
              </a:spcAft>
              <a:buClrTx/>
              <a:buSzTx/>
              <a:buFont typeface="Calibri" panose="020F0502020204030204" pitchFamily="34" charset="0"/>
              <a:buNone/>
            </a:pPr>
            <a:r>
              <a:rPr lang="en-US" altLang="en-US" b="1" dirty="0">
                <a:solidFill>
                  <a:schemeClr val="tx1"/>
                </a:solidFill>
                <a:latin typeface="Times New Roman" panose="02020603050405020304" pitchFamily="18" charset="0"/>
                <a:cs typeface="Times New Roman" panose="02020603050405020304" pitchFamily="18" charset="0"/>
              </a:rPr>
              <a:t>2.ROM (Storage):</a:t>
            </a:r>
            <a:r>
              <a:rPr lang="en-US" altLang="en-US" dirty="0">
                <a:solidFill>
                  <a:schemeClr val="tx1"/>
                </a:solidFill>
                <a:latin typeface="Times New Roman" panose="02020603050405020304" pitchFamily="18" charset="0"/>
                <a:cs typeface="Times New Roman" panose="02020603050405020304" pitchFamily="18" charset="0"/>
              </a:rPr>
              <a:t> Minimum </a:t>
            </a:r>
            <a:r>
              <a:rPr lang="en-US" altLang="en-US" dirty="0">
                <a:latin typeface="Times New Roman" panose="02020603050405020304" pitchFamily="18" charset="0"/>
                <a:cs typeface="Times New Roman" panose="02020603050405020304" pitchFamily="18" charset="0"/>
              </a:rPr>
              <a:t>2GB</a:t>
            </a:r>
          </a:p>
          <a:p>
            <a:pPr marL="0" indent="0">
              <a:spcBef>
                <a:spcPts val="1000"/>
              </a:spcBef>
              <a:spcAft>
                <a:spcPts val="0"/>
              </a:spcAft>
              <a:buClr>
                <a:srgbClr val="FF0000"/>
              </a:buClr>
              <a:buSzPts val="2800"/>
              <a:buNone/>
            </a:pPr>
            <a:r>
              <a:rPr lang="en-US" altLang="en-US" b="1" dirty="0">
                <a:solidFill>
                  <a:schemeClr val="tx1"/>
                </a:solidFill>
                <a:latin typeface="Times New Roman" panose="02020603050405020304" pitchFamily="18" charset="0"/>
                <a:cs typeface="Times New Roman" panose="02020603050405020304" pitchFamily="18" charset="0"/>
              </a:rPr>
              <a:t>3.PROCESSOR:</a:t>
            </a:r>
            <a:r>
              <a:rPr lang="en-US" altLang="en-US" dirty="0">
                <a:solidFill>
                  <a:schemeClr val="tx1"/>
                </a:solidFill>
                <a:latin typeface="Times New Roman" panose="02020603050405020304" pitchFamily="18" charset="0"/>
                <a:cs typeface="Times New Roman" panose="02020603050405020304" pitchFamily="18" charset="0"/>
              </a:rPr>
              <a:t> intel i3</a:t>
            </a:r>
          </a:p>
          <a:p>
            <a:pPr marL="0" indent="0">
              <a:spcBef>
                <a:spcPts val="1000"/>
              </a:spcBef>
              <a:spcAft>
                <a:spcPts val="0"/>
              </a:spcAft>
              <a:buClr>
                <a:srgbClr val="FF0000"/>
              </a:buClr>
              <a:buSzPts val="2800"/>
              <a:buNone/>
            </a:pPr>
            <a:r>
              <a:rPr lang="en-US" altLang="en-US" b="1" dirty="0">
                <a:solidFill>
                  <a:schemeClr val="tx1"/>
                </a:solidFill>
                <a:latin typeface="Times New Roman" panose="02020603050405020304" pitchFamily="18" charset="0"/>
                <a:cs typeface="Times New Roman" panose="02020603050405020304" pitchFamily="18" charset="0"/>
              </a:rPr>
              <a:t>4.</a:t>
            </a:r>
            <a:r>
              <a:rPr lang="en-IN" altLang="en-US" b="1" dirty="0">
                <a:solidFill>
                  <a:schemeClr val="tx1"/>
                </a:solidFill>
                <a:latin typeface="Times New Roman" panose="02020603050405020304" pitchFamily="18" charset="0"/>
                <a:cs typeface="Times New Roman" panose="02020603050405020304" pitchFamily="18" charset="0"/>
              </a:rPr>
              <a:t>SYSTEM TYPE:</a:t>
            </a:r>
            <a:r>
              <a:rPr lang="en-US" altLang="en-US" dirty="0">
                <a:solidFill>
                  <a:schemeClr val="tx1"/>
                </a:solidFill>
                <a:latin typeface="Times New Roman" panose="02020603050405020304" pitchFamily="18" charset="0"/>
                <a:cs typeface="Times New Roman" panose="02020603050405020304" pitchFamily="18" charset="0"/>
              </a:rPr>
              <a:t> </a:t>
            </a:r>
            <a:r>
              <a:rPr lang="en-IN" altLang="en-US" dirty="0">
                <a:solidFill>
                  <a:schemeClr val="tx1"/>
                </a:solidFill>
                <a:latin typeface="Times New Roman" panose="02020603050405020304" pitchFamily="18" charset="0"/>
                <a:cs typeface="Times New Roman" panose="02020603050405020304" pitchFamily="18" charset="0"/>
              </a:rPr>
              <a:t>64 bit pc or laptop</a:t>
            </a:r>
            <a:br>
              <a:rPr lang="en-US" altLang="en-US" dirty="0">
                <a:solidFill>
                  <a:schemeClr val="tx1"/>
                </a:solidFill>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marL="0" indent="0">
              <a:spcBef>
                <a:spcPts val="1000"/>
              </a:spcBef>
              <a:spcAft>
                <a:spcPts val="0"/>
              </a:spcAft>
              <a:buClr>
                <a:srgbClr val="FF0000"/>
              </a:buClr>
              <a:buSzPts val="2800"/>
              <a:buNone/>
            </a:pPr>
            <a:br>
              <a:rPr lang="en-US" altLang="en-US" dirty="0">
                <a:solidFill>
                  <a:schemeClr val="tx1"/>
                </a:solidFill>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marL="0" indent="0">
              <a:spcBef>
                <a:spcPts val="1000"/>
              </a:spcBef>
              <a:spcAft>
                <a:spcPts val="0"/>
              </a:spcAft>
              <a:buClr>
                <a:srgbClr val="FF0000"/>
              </a:buClr>
              <a:buSzPts val="2800"/>
              <a:buFont typeface="Calibri" panose="020F0502020204030204" pitchFamily="34" charset="0"/>
              <a:buNone/>
            </a:pPr>
            <a:endParaRPr lang="en-US" dirty="0">
              <a:latin typeface="Arial Narrow"/>
              <a:ea typeface="Arial Narrow"/>
              <a:cs typeface="Arial Narrow"/>
              <a:sym typeface="Arial Narrow"/>
            </a:endParaRPr>
          </a:p>
        </p:txBody>
      </p:sp>
      <p:sp>
        <p:nvSpPr>
          <p:cNvPr id="10" name="Google Shape;140;p8">
            <a:extLst>
              <a:ext uri="{FF2B5EF4-FFF2-40B4-BE49-F238E27FC236}">
                <a16:creationId xmlns:a16="http://schemas.microsoft.com/office/drawing/2014/main" id="{ED7CC184-9A68-EE7E-B7D4-9E6A1BE2115D}"/>
              </a:ext>
            </a:extLst>
          </p:cNvPr>
          <p:cNvSpPr txBox="1">
            <a:spLocks/>
          </p:cNvSpPr>
          <p:nvPr/>
        </p:nvSpPr>
        <p:spPr>
          <a:xfrm>
            <a:off x="5972580" y="2156383"/>
            <a:ext cx="5183100" cy="3684600"/>
          </a:xfrm>
          <a:prstGeom prst="rect">
            <a:avLst/>
          </a:prstGeom>
          <a:noFill/>
          <a:ln>
            <a:noFill/>
          </a:ln>
        </p:spPr>
        <p:txBody>
          <a:bodyPr spcFirstLastPara="1" wrap="square" lIns="91425" tIns="45700" rIns="91425" bIns="45700" anchor="t" anchorCtr="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50000"/>
              </a:lnSpc>
              <a:spcBef>
                <a:spcPts val="0"/>
              </a:spcBef>
              <a:spcAft>
                <a:spcPts val="0"/>
              </a:spcAft>
              <a:buClr>
                <a:schemeClr val="dk1"/>
              </a:buClr>
              <a:buSzPts val="2800"/>
              <a:buFont typeface="Arial"/>
              <a:buNone/>
            </a:pPr>
            <a:r>
              <a:rPr lang="en-US" b="1" dirty="0">
                <a:latin typeface="Times New Roman" panose="02020603050405020304" pitchFamily="18" charset="0"/>
                <a:ea typeface="Arial Narrow"/>
                <a:cs typeface="Times New Roman" panose="02020603050405020304" pitchFamily="18" charset="0"/>
                <a:sym typeface="Arial Narrow"/>
              </a:rPr>
              <a:t>SOFTWARE</a:t>
            </a:r>
          </a:p>
          <a:p>
            <a:pPr marL="0" indent="0" eaLnBrk="0" fontAlgn="base" hangingPunct="0">
              <a:lnSpc>
                <a:spcPct val="150000"/>
              </a:lnSpc>
              <a:spcBef>
                <a:spcPct val="0"/>
              </a:spcBef>
              <a:spcAft>
                <a:spcPct val="0"/>
              </a:spcAft>
              <a:buClrTx/>
              <a:buSzTx/>
              <a:buFontTx/>
              <a:buNone/>
            </a:pPr>
            <a:endParaRPr lang="en-US" altLang="en-US" sz="1100" b="1" dirty="0">
              <a:solidFill>
                <a:schemeClr val="tx1"/>
              </a:solidFill>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buFontTx/>
              <a:buAutoNum type="arabicPeriod"/>
            </a:pPr>
            <a:r>
              <a:rPr lang="en-US" altLang="en-US" b="1" dirty="0">
                <a:solidFill>
                  <a:schemeClr val="tx1"/>
                </a:solidFill>
                <a:latin typeface="Times New Roman" panose="02020603050405020304" pitchFamily="18" charset="0"/>
                <a:cs typeface="Times New Roman" panose="02020603050405020304" pitchFamily="18" charset="0"/>
              </a:rPr>
              <a:t>XAMPP </a:t>
            </a:r>
            <a:r>
              <a:rPr lang="en-US" altLang="en-US" dirty="0">
                <a:solidFill>
                  <a:schemeClr val="tx1"/>
                </a:solidFill>
                <a:latin typeface="Times New Roman" panose="02020603050405020304" pitchFamily="18" charset="0"/>
                <a:cs typeface="Times New Roman" panose="02020603050405020304" pitchFamily="18" charset="0"/>
              </a:rPr>
              <a:t>(Apache, phpMyAdmin)  </a:t>
            </a:r>
          </a:p>
          <a:p>
            <a:pPr marL="0" indent="0" eaLnBrk="0" fontAlgn="base" hangingPunct="0">
              <a:lnSpc>
                <a:spcPct val="150000"/>
              </a:lnSpc>
              <a:spcBef>
                <a:spcPct val="0"/>
              </a:spcBef>
              <a:spcAft>
                <a:spcPct val="0"/>
              </a:spcAft>
              <a:buClrTx/>
              <a:buSzTx/>
              <a:buFont typeface="Calibri" panose="020F0502020204030204" pitchFamily="34" charset="0"/>
              <a:buNone/>
            </a:pPr>
            <a:r>
              <a:rPr lang="en-US" altLang="en-US" b="1" dirty="0">
                <a:solidFill>
                  <a:schemeClr val="tx1"/>
                </a:solidFill>
                <a:latin typeface="Times New Roman" panose="02020603050405020304" pitchFamily="18" charset="0"/>
                <a:cs typeface="Times New Roman" panose="02020603050405020304" pitchFamily="18" charset="0"/>
              </a:rPr>
              <a:t>2.HTML</a:t>
            </a:r>
            <a:br>
              <a:rPr lang="en-US" altLang="en-US" b="1" dirty="0">
                <a:solidFill>
                  <a:schemeClr val="tx1"/>
                </a:solidFill>
                <a:latin typeface="Times New Roman" panose="02020603050405020304" pitchFamily="18" charset="0"/>
                <a:cs typeface="Times New Roman" panose="02020603050405020304" pitchFamily="18" charset="0"/>
              </a:rPr>
            </a:br>
            <a:r>
              <a:rPr lang="en-US" altLang="en-US" b="1" dirty="0">
                <a:latin typeface="Times New Roman" panose="02020603050405020304" pitchFamily="18" charset="0"/>
                <a:cs typeface="Times New Roman" panose="02020603050405020304" pitchFamily="18" charset="0"/>
              </a:rPr>
              <a:t>3.</a:t>
            </a:r>
            <a:r>
              <a:rPr lang="en-US" altLang="en-US" b="1" dirty="0">
                <a:solidFill>
                  <a:schemeClr val="tx1"/>
                </a:solidFill>
                <a:latin typeface="Times New Roman" panose="02020603050405020304" pitchFamily="18" charset="0"/>
                <a:cs typeface="Times New Roman" panose="02020603050405020304" pitchFamily="18" charset="0"/>
              </a:rPr>
              <a:t>CSS</a:t>
            </a:r>
            <a:br>
              <a:rPr lang="en-US" altLang="en-US" b="1" dirty="0">
                <a:solidFill>
                  <a:schemeClr val="tx1"/>
                </a:solidFill>
                <a:latin typeface="Times New Roman" panose="02020603050405020304" pitchFamily="18" charset="0"/>
                <a:cs typeface="Times New Roman" panose="02020603050405020304" pitchFamily="18" charset="0"/>
              </a:rPr>
            </a:br>
            <a:r>
              <a:rPr lang="en-US" altLang="en-US" b="1" dirty="0">
                <a:latin typeface="Times New Roman" panose="02020603050405020304" pitchFamily="18" charset="0"/>
                <a:cs typeface="Times New Roman" panose="02020603050405020304" pitchFamily="18" charset="0"/>
              </a:rPr>
              <a:t>4.</a:t>
            </a:r>
            <a:r>
              <a:rPr lang="en-US" altLang="en-US" b="1" dirty="0">
                <a:solidFill>
                  <a:schemeClr val="tx1"/>
                </a:solidFill>
                <a:latin typeface="Times New Roman" panose="02020603050405020304" pitchFamily="18" charset="0"/>
                <a:cs typeface="Times New Roman" panose="02020603050405020304" pitchFamily="18" charset="0"/>
              </a:rPr>
              <a:t>JavaScript</a:t>
            </a:r>
            <a:br>
              <a:rPr lang="en-US" altLang="en-US" b="1" dirty="0">
                <a:solidFill>
                  <a:schemeClr val="tx1"/>
                </a:solidFill>
                <a:latin typeface="Times New Roman" panose="02020603050405020304" pitchFamily="18" charset="0"/>
                <a:cs typeface="Times New Roman" panose="02020603050405020304" pitchFamily="18" charset="0"/>
              </a:rPr>
            </a:br>
            <a:r>
              <a:rPr lang="en-US" altLang="en-US" b="1" dirty="0">
                <a:latin typeface="Times New Roman" panose="02020603050405020304" pitchFamily="18" charset="0"/>
                <a:cs typeface="Times New Roman" panose="02020603050405020304" pitchFamily="18" charset="0"/>
              </a:rPr>
              <a:t>5.</a:t>
            </a:r>
            <a:r>
              <a:rPr lang="en-US" altLang="en-US" b="1" dirty="0">
                <a:solidFill>
                  <a:schemeClr val="tx1"/>
                </a:solidFill>
                <a:latin typeface="Times New Roman" panose="02020603050405020304" pitchFamily="18" charset="0"/>
                <a:cs typeface="Times New Roman" panose="02020603050405020304" pitchFamily="18" charset="0"/>
              </a:rPr>
              <a:t>PHP</a:t>
            </a:r>
            <a:br>
              <a:rPr lang="en-US" altLang="en-US" b="1" dirty="0">
                <a:solidFill>
                  <a:schemeClr val="tx1"/>
                </a:solidFill>
                <a:latin typeface="Times New Roman" panose="02020603050405020304" pitchFamily="18" charset="0"/>
                <a:cs typeface="Times New Roman" panose="02020603050405020304" pitchFamily="18" charset="0"/>
              </a:rPr>
            </a:br>
            <a:r>
              <a:rPr lang="en-US" altLang="en-US" b="1" dirty="0">
                <a:latin typeface="Times New Roman" panose="02020603050405020304" pitchFamily="18" charset="0"/>
                <a:cs typeface="Times New Roman" panose="02020603050405020304" pitchFamily="18" charset="0"/>
              </a:rPr>
              <a:t>6.</a:t>
            </a:r>
            <a:r>
              <a:rPr lang="en-US" altLang="en-US" b="1" dirty="0">
                <a:solidFill>
                  <a:schemeClr val="tx1"/>
                </a:solidFill>
                <a:latin typeface="Times New Roman" panose="02020603050405020304" pitchFamily="18" charset="0"/>
                <a:cs typeface="Times New Roman" panose="02020603050405020304" pitchFamily="18" charset="0"/>
              </a:rPr>
              <a:t>SQL</a:t>
            </a:r>
            <a:r>
              <a:rPr lang="en-US" altLang="en-US" dirty="0">
                <a:solidFill>
                  <a:schemeClr val="tx1"/>
                </a:solidFill>
                <a:latin typeface="Times New Roman" panose="02020603050405020304" pitchFamily="18" charset="0"/>
                <a:cs typeface="Times New Roman" panose="02020603050405020304" pitchFamily="18" charset="0"/>
              </a:rPr>
              <a:t> </a:t>
            </a:r>
          </a:p>
          <a:p>
            <a:pPr marL="0" indent="0" eaLnBrk="0" fontAlgn="base" hangingPunct="0">
              <a:lnSpc>
                <a:spcPct val="150000"/>
              </a:lnSpc>
              <a:spcBef>
                <a:spcPct val="0"/>
              </a:spcBef>
              <a:spcAft>
                <a:spcPct val="0"/>
              </a:spcAft>
              <a:buClrTx/>
              <a:buSzTx/>
              <a:buFontTx/>
              <a:buNone/>
            </a:pPr>
            <a:endParaRPr lang="en-US" altLang="en-US" sz="2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spcBef>
                <a:spcPts val="0"/>
              </a:spcBef>
              <a:spcAft>
                <a:spcPts val="0"/>
              </a:spcAft>
              <a:buClr>
                <a:srgbClr val="FF0000"/>
              </a:buClr>
              <a:buSzPts val="2800"/>
              <a:buFont typeface="Calibri" panose="020F0502020204030204" pitchFamily="34" charset="0"/>
              <a:buNone/>
            </a:pPr>
            <a:endParaRPr lang="en-US" dirty="0">
              <a:latin typeface="Arial Narrow"/>
              <a:ea typeface="Arial Narrow"/>
              <a:cs typeface="Arial Narrow"/>
              <a:sym typeface="Arial Narrow"/>
            </a:endParaRPr>
          </a:p>
        </p:txBody>
      </p:sp>
    </p:spTree>
    <p:extLst>
      <p:ext uri="{BB962C8B-B14F-4D97-AF65-F5344CB8AC3E}">
        <p14:creationId xmlns:p14="http://schemas.microsoft.com/office/powerpoint/2010/main" val="262666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FC04-F000-98A8-5977-232704DE0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50935-BBE2-3FAF-57A0-D3341BD1120B}"/>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MODULES DESCRIPTION</a:t>
            </a:r>
            <a:endParaRPr lang="en-IN" sz="4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6A1CF30-EE96-E568-5098-990B3F89291D}"/>
              </a:ext>
            </a:extLst>
          </p:cNvPr>
          <p:cNvPicPr>
            <a:picLocks noChangeAspect="1"/>
          </p:cNvPicPr>
          <p:nvPr/>
        </p:nvPicPr>
        <p:blipFill>
          <a:blip r:embed="rId2"/>
          <a:stretch>
            <a:fillRect/>
          </a:stretch>
        </p:blipFill>
        <p:spPr>
          <a:xfrm>
            <a:off x="591066" y="564459"/>
            <a:ext cx="978762" cy="953928"/>
          </a:xfrm>
          <a:prstGeom prst="rect">
            <a:avLst/>
          </a:prstGeom>
        </p:spPr>
      </p:pic>
      <p:pic>
        <p:nvPicPr>
          <p:cNvPr id="8" name="Picture 7">
            <a:extLst>
              <a:ext uri="{FF2B5EF4-FFF2-40B4-BE49-F238E27FC236}">
                <a16:creationId xmlns:a16="http://schemas.microsoft.com/office/drawing/2014/main" id="{9976C579-8CD1-52CC-4BD3-3714AACAC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8179" y="564459"/>
            <a:ext cx="835001" cy="1078748"/>
          </a:xfrm>
          <a:prstGeom prst="rect">
            <a:avLst/>
          </a:prstGeom>
        </p:spPr>
      </p:pic>
      <p:sp>
        <p:nvSpPr>
          <p:cNvPr id="3" name="Footer Placeholder 2">
            <a:extLst>
              <a:ext uri="{FF2B5EF4-FFF2-40B4-BE49-F238E27FC236}">
                <a16:creationId xmlns:a16="http://schemas.microsoft.com/office/drawing/2014/main" id="{8D3A049A-7E75-3EEA-9944-438E108DFC1B}"/>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E603A1C3-DB3C-A129-9798-2F6F2F2661CF}"/>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12</a:t>
            </a:fld>
            <a:endParaRPr lang="en-IN" dirty="0"/>
          </a:p>
        </p:txBody>
      </p:sp>
      <p:sp>
        <p:nvSpPr>
          <p:cNvPr id="6" name="TextBox 5">
            <a:extLst>
              <a:ext uri="{FF2B5EF4-FFF2-40B4-BE49-F238E27FC236}">
                <a16:creationId xmlns:a16="http://schemas.microsoft.com/office/drawing/2014/main" id="{49247489-7BCA-EE95-A1B3-5875580EB9FE}"/>
              </a:ext>
            </a:extLst>
          </p:cNvPr>
          <p:cNvSpPr txBox="1"/>
          <p:nvPr/>
        </p:nvSpPr>
        <p:spPr>
          <a:xfrm>
            <a:off x="1097280" y="2015216"/>
            <a:ext cx="11189110" cy="3477875"/>
          </a:xfrm>
          <a:prstGeom prst="rect">
            <a:avLst/>
          </a:prstGeom>
          <a:noFill/>
        </p:spPr>
        <p:txBody>
          <a:bodyPr wrap="square" rtlCol="0">
            <a:spAutoFit/>
          </a:bodyPr>
          <a:lstStyle/>
          <a:p>
            <a:pPr algn="just">
              <a:lnSpc>
                <a:spcPct val="200000"/>
              </a:lnSpc>
              <a:buNone/>
            </a:pPr>
            <a:r>
              <a:rPr lang="en-US" sz="2000" b="1" dirty="0">
                <a:latin typeface="Times New Roman" panose="02020603050405020304" pitchFamily="18" charset="0"/>
                <a:cs typeface="Times New Roman" panose="02020603050405020304" pitchFamily="18" charset="0"/>
              </a:rPr>
              <a:t>1. Donor Registration Module</a:t>
            </a:r>
          </a:p>
          <a:p>
            <a:pPr algn="just">
              <a:lnSpc>
                <a:spcPct val="200000"/>
              </a:lnSpc>
              <a:buNone/>
            </a:pPr>
            <a:r>
              <a:rPr lang="en-US" sz="2000" b="1" dirty="0">
                <a:latin typeface="Times New Roman" panose="02020603050405020304" pitchFamily="18" charset="0"/>
                <a:cs typeface="Times New Roman" panose="02020603050405020304" pitchFamily="18" charset="0"/>
              </a:rPr>
              <a:t>2. Recipient Search Module</a:t>
            </a:r>
          </a:p>
          <a:p>
            <a:pPr algn="just">
              <a:lnSpc>
                <a:spcPct val="200000"/>
              </a:lnSpc>
              <a:buNone/>
            </a:pPr>
            <a:r>
              <a:rPr lang="en-US" sz="2000" b="1" dirty="0">
                <a:latin typeface="Times New Roman" panose="02020603050405020304" pitchFamily="18" charset="0"/>
                <a:cs typeface="Times New Roman" panose="02020603050405020304" pitchFamily="18" charset="0"/>
              </a:rPr>
              <a:t>3. Location Mapping Module</a:t>
            </a:r>
          </a:p>
          <a:p>
            <a:pPr algn="just">
              <a:lnSpc>
                <a:spcPct val="200000"/>
              </a:lnSpc>
              <a:buNone/>
            </a:pPr>
            <a:r>
              <a:rPr lang="en-US" sz="2000" b="1" dirty="0">
                <a:latin typeface="Times New Roman" panose="02020603050405020304" pitchFamily="18" charset="0"/>
                <a:cs typeface="Times New Roman" panose="02020603050405020304" pitchFamily="18" charset="0"/>
              </a:rPr>
              <a:t>4. Notification Module</a:t>
            </a:r>
          </a:p>
          <a:p>
            <a:pPr algn="just">
              <a:lnSpc>
                <a:spcPct val="200000"/>
              </a:lnSpc>
              <a:buNone/>
            </a:pPr>
            <a:r>
              <a:rPr lang="en-US" sz="2000" b="1" dirty="0">
                <a:latin typeface="Times New Roman" panose="02020603050405020304" pitchFamily="18" charset="0"/>
                <a:cs typeface="Times New Roman" panose="02020603050405020304" pitchFamily="18" charset="0"/>
              </a:rPr>
              <a:t>5. Admin Management Module</a:t>
            </a:r>
          </a:p>
          <a:p>
            <a:pPr marL="263525" indent="-263525" algn="just">
              <a:buNone/>
            </a:pPr>
            <a:r>
              <a:rPr lang="en-US" sz="2000" dirty="0">
                <a:latin typeface="Times New Roman" panose="02020603050405020304" pitchFamily="18" charset="0"/>
                <a:cs typeface="Times New Roman" panose="02020603050405020304" pitchFamily="18" charset="0"/>
              </a:rPr>
              <a:t>    </a:t>
            </a:r>
            <a:endParaRPr lang="en-IN" sz="2000" dirty="0"/>
          </a:p>
        </p:txBody>
      </p:sp>
    </p:spTree>
    <p:extLst>
      <p:ext uri="{BB962C8B-B14F-4D97-AF65-F5344CB8AC3E}">
        <p14:creationId xmlns:p14="http://schemas.microsoft.com/office/powerpoint/2010/main" val="361794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35CF0-35AA-8683-D201-FF33EB3F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349D2-6B61-2BA6-D2CF-CA30B149E970}"/>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MODULE 1 : </a:t>
            </a:r>
            <a:r>
              <a:rPr lang="en-IN" sz="4000" b="1" dirty="0">
                <a:latin typeface="Times New Roman" panose="02020603050405020304" pitchFamily="18" charset="0"/>
                <a:cs typeface="Times New Roman" panose="02020603050405020304" pitchFamily="18" charset="0"/>
              </a:rPr>
              <a:t>Donor Registration Module</a:t>
            </a:r>
          </a:p>
        </p:txBody>
      </p:sp>
      <p:pic>
        <p:nvPicPr>
          <p:cNvPr id="7" name="Picture 6">
            <a:extLst>
              <a:ext uri="{FF2B5EF4-FFF2-40B4-BE49-F238E27FC236}">
                <a16:creationId xmlns:a16="http://schemas.microsoft.com/office/drawing/2014/main" id="{416A44D6-A38A-4A50-B469-3D93F01DB803}"/>
              </a:ext>
            </a:extLst>
          </p:cNvPr>
          <p:cNvPicPr>
            <a:picLocks noChangeAspect="1"/>
          </p:cNvPicPr>
          <p:nvPr/>
        </p:nvPicPr>
        <p:blipFill>
          <a:blip r:embed="rId2"/>
          <a:stretch>
            <a:fillRect/>
          </a:stretch>
        </p:blipFill>
        <p:spPr>
          <a:xfrm>
            <a:off x="591066" y="564459"/>
            <a:ext cx="978762" cy="953928"/>
          </a:xfrm>
          <a:prstGeom prst="rect">
            <a:avLst/>
          </a:prstGeom>
        </p:spPr>
      </p:pic>
      <p:pic>
        <p:nvPicPr>
          <p:cNvPr id="8" name="Picture 7">
            <a:extLst>
              <a:ext uri="{FF2B5EF4-FFF2-40B4-BE49-F238E27FC236}">
                <a16:creationId xmlns:a16="http://schemas.microsoft.com/office/drawing/2014/main" id="{108B6C87-74C4-4DFC-63CF-98FC93D26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8179" y="564459"/>
            <a:ext cx="835001" cy="1078748"/>
          </a:xfrm>
          <a:prstGeom prst="rect">
            <a:avLst/>
          </a:prstGeom>
        </p:spPr>
      </p:pic>
      <p:sp>
        <p:nvSpPr>
          <p:cNvPr id="10" name="Rectangle 2">
            <a:extLst>
              <a:ext uri="{FF2B5EF4-FFF2-40B4-BE49-F238E27FC236}">
                <a16:creationId xmlns:a16="http://schemas.microsoft.com/office/drawing/2014/main" id="{AA29FE9B-38C6-80F2-5188-0EBA8A3E3831}"/>
              </a:ext>
            </a:extLst>
          </p:cNvPr>
          <p:cNvSpPr>
            <a:spLocks noGrp="1" noChangeArrowheads="1"/>
          </p:cNvSpPr>
          <p:nvPr>
            <p:ph idx="1"/>
          </p:nvPr>
        </p:nvSpPr>
        <p:spPr bwMode="auto">
          <a:xfrm>
            <a:off x="723146" y="2015216"/>
            <a:ext cx="10982114" cy="93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Clr>
                <a:schemeClr val="tx1"/>
              </a:buClr>
              <a:buNone/>
            </a:pPr>
            <a:endParaRPr lang="en-US" sz="2400" dirty="0">
              <a:latin typeface="Arial Narrow" panose="020B0606020202030204" pitchFamily="34" charset="0"/>
            </a:endParaRPr>
          </a:p>
          <a:p>
            <a:pPr algn="just" eaLnBrk="0" fontAlgn="base" hangingPunct="0">
              <a:lnSpc>
                <a:spcPct val="150000"/>
              </a:lnSpc>
              <a:spcBef>
                <a:spcPct val="0"/>
              </a:spcBef>
              <a:spcAft>
                <a:spcPct val="0"/>
              </a:spcAft>
              <a:buClr>
                <a:schemeClr val="tx1"/>
              </a:buClr>
              <a:buSzTx/>
              <a:buFont typeface="Wingdings" panose="05000000000000000000" pitchFamily="2" charset="2"/>
              <a:buChar char="Ø"/>
            </a:pPr>
            <a:endParaRPr kumimoji="0" lang="en-US" altLang="en-US" sz="2400" i="0" u="none" strike="noStrike" cap="none" normalizeH="0" baseline="0" dirty="0">
              <a:ln>
                <a:noFill/>
              </a:ln>
              <a:solidFill>
                <a:schemeClr val="tx1"/>
              </a:solidFill>
              <a:effectLst/>
              <a:latin typeface="Arial Narrow" panose="020B0606020202030204" pitchFamily="34" charset="0"/>
            </a:endParaRPr>
          </a:p>
        </p:txBody>
      </p:sp>
      <p:sp>
        <p:nvSpPr>
          <p:cNvPr id="3" name="Footer Placeholder 2">
            <a:extLst>
              <a:ext uri="{FF2B5EF4-FFF2-40B4-BE49-F238E27FC236}">
                <a16:creationId xmlns:a16="http://schemas.microsoft.com/office/drawing/2014/main" id="{DD461FE8-DB19-060C-CC1D-F5D9F3F0639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A212DA0C-64D8-CB47-2B7F-372EC52B117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13</a:t>
            </a:fld>
            <a:endParaRPr lang="en-IN" dirty="0"/>
          </a:p>
        </p:txBody>
      </p:sp>
      <p:sp>
        <p:nvSpPr>
          <p:cNvPr id="5" name="TextBox 4">
            <a:extLst>
              <a:ext uri="{FF2B5EF4-FFF2-40B4-BE49-F238E27FC236}">
                <a16:creationId xmlns:a16="http://schemas.microsoft.com/office/drawing/2014/main" id="{FD382144-3AF9-4968-3010-7525E44A5532}"/>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6" name="TextBox 5">
            <a:extLst>
              <a:ext uri="{FF2B5EF4-FFF2-40B4-BE49-F238E27FC236}">
                <a16:creationId xmlns:a16="http://schemas.microsoft.com/office/drawing/2014/main" id="{62B7BED4-E948-6AA5-B801-E60A4CF1C3C3}"/>
              </a:ext>
            </a:extLst>
          </p:cNvPr>
          <p:cNvSpPr txBox="1"/>
          <p:nvPr/>
        </p:nvSpPr>
        <p:spPr>
          <a:xfrm>
            <a:off x="1097280" y="2234189"/>
            <a:ext cx="10475900" cy="3170099"/>
          </a:xfrm>
          <a:prstGeom prst="rect">
            <a:avLst/>
          </a:prstGeom>
          <a:noFill/>
        </p:spPr>
        <p:txBody>
          <a:bodyPr wrap="square" rtlCol="0">
            <a:spAutoFit/>
          </a:bodyPr>
          <a:lstStyle/>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a form interface for donors to submit their personal information (name, age, gender, etc.).</a:t>
            </a: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Collects blood group, contact number, email, and address from the donor.</a:t>
            </a: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donors to select their location on an interactive map for geo-tagging.</a:t>
            </a: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Validates input data before saving it to the MySQL database.</a:t>
            </a: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
                <a:schemeClr val="accent1"/>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data securely for use in matching and notifications during emergencies.</a:t>
            </a:r>
          </a:p>
        </p:txBody>
      </p:sp>
    </p:spTree>
    <p:extLst>
      <p:ext uri="{BB962C8B-B14F-4D97-AF65-F5344CB8AC3E}">
        <p14:creationId xmlns:p14="http://schemas.microsoft.com/office/powerpoint/2010/main" val="3035638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2E477-91D6-9A8B-A987-DC34B46B1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98751-8E1A-CF5A-2BB9-F2977EB2D8FE}"/>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MODULE 2 :</a:t>
            </a:r>
            <a:r>
              <a:rPr lang="en-IN" sz="4000" b="1" dirty="0">
                <a:latin typeface="Times New Roman" panose="02020603050405020304" pitchFamily="18" charset="0"/>
                <a:cs typeface="Times New Roman" panose="02020603050405020304" pitchFamily="18" charset="0"/>
              </a:rPr>
              <a:t>Recipient Search Module</a:t>
            </a:r>
          </a:p>
        </p:txBody>
      </p:sp>
      <p:pic>
        <p:nvPicPr>
          <p:cNvPr id="7" name="Picture 6">
            <a:extLst>
              <a:ext uri="{FF2B5EF4-FFF2-40B4-BE49-F238E27FC236}">
                <a16:creationId xmlns:a16="http://schemas.microsoft.com/office/drawing/2014/main" id="{A9992E94-073A-38F2-4F6B-8A879E77AE03}"/>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11F1448E-2838-D329-C4BC-CD264FD87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219" y="512569"/>
            <a:ext cx="835001" cy="1078748"/>
          </a:xfrm>
          <a:prstGeom prst="rect">
            <a:avLst/>
          </a:prstGeom>
        </p:spPr>
      </p:pic>
      <p:sp>
        <p:nvSpPr>
          <p:cNvPr id="5" name="Footer Placeholder 2">
            <a:extLst>
              <a:ext uri="{FF2B5EF4-FFF2-40B4-BE49-F238E27FC236}">
                <a16:creationId xmlns:a16="http://schemas.microsoft.com/office/drawing/2014/main" id="{F4B52F62-A520-12DA-4682-7223121CF245}"/>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9" name="Slide Number Placeholder 3">
            <a:extLst>
              <a:ext uri="{FF2B5EF4-FFF2-40B4-BE49-F238E27FC236}">
                <a16:creationId xmlns:a16="http://schemas.microsoft.com/office/drawing/2014/main" id="{07B5B57C-268A-B907-5DBA-913526D6FB9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14</a:t>
            </a:fld>
            <a:endParaRPr lang="en-IN" dirty="0"/>
          </a:p>
        </p:txBody>
      </p:sp>
      <p:sp>
        <p:nvSpPr>
          <p:cNvPr id="11" name="TextBox 10">
            <a:extLst>
              <a:ext uri="{FF2B5EF4-FFF2-40B4-BE49-F238E27FC236}">
                <a16:creationId xmlns:a16="http://schemas.microsoft.com/office/drawing/2014/main" id="{A15CFE8E-3765-A52A-E3AE-FCEE4A741BD2}"/>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3" name="TextBox 2">
            <a:extLst>
              <a:ext uri="{FF2B5EF4-FFF2-40B4-BE49-F238E27FC236}">
                <a16:creationId xmlns:a16="http://schemas.microsoft.com/office/drawing/2014/main" id="{AA9D77C4-EFC1-CA0D-FA4E-6AC3A614F03F}"/>
              </a:ext>
            </a:extLst>
          </p:cNvPr>
          <p:cNvSpPr txBox="1"/>
          <p:nvPr/>
        </p:nvSpPr>
        <p:spPr>
          <a:xfrm>
            <a:off x="960766" y="2025736"/>
            <a:ext cx="9595704" cy="3170099"/>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recipients to search by blood group (e.g., A+, O−) using a dropdown or input field.</a:t>
            </a: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Offers location-based filtering, enabling search within a specific city, area, or radius.</a:t>
            </a: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Displays a list of matching donors with details like name, distance, and contact info.</a:t>
            </a: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Shows donors sorted by proximity to the selected location.</a:t>
            </a: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an option to initiate contact or send notification directly from the result list.</a:t>
            </a:r>
          </a:p>
        </p:txBody>
      </p:sp>
    </p:spTree>
    <p:extLst>
      <p:ext uri="{BB962C8B-B14F-4D97-AF65-F5344CB8AC3E}">
        <p14:creationId xmlns:p14="http://schemas.microsoft.com/office/powerpoint/2010/main" val="4134830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7A873-F85D-C140-6918-D920E7294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42BBA-F468-51B9-94FA-288D36FCF3B5}"/>
              </a:ext>
            </a:extLst>
          </p:cNvPr>
          <p:cNvSpPr>
            <a:spLocks noGrp="1"/>
          </p:cNvSpPr>
          <p:nvPr>
            <p:ph type="title"/>
          </p:nvPr>
        </p:nvSpPr>
        <p:spPr>
          <a:xfrm>
            <a:off x="1028165" y="752981"/>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MODULE 3 :</a:t>
            </a:r>
            <a:r>
              <a:rPr lang="en-IN" sz="4000" b="1" dirty="0">
                <a:latin typeface="Times New Roman" panose="02020603050405020304" pitchFamily="18" charset="0"/>
                <a:cs typeface="Times New Roman" panose="02020603050405020304" pitchFamily="18" charset="0"/>
              </a:rPr>
              <a:t>Location Mapping Module</a:t>
            </a:r>
            <a:br>
              <a:rPr lang="en-IN" sz="4400" b="1" dirty="0">
                <a:latin typeface="Arial Narrow" panose="020B0606020202030204" pitchFamily="34" charset="0"/>
              </a:rPr>
            </a:br>
            <a:endParaRPr lang="en-IN" sz="4400" b="1" dirty="0">
              <a:latin typeface="Arial Narrow" panose="020B0606020202030204" pitchFamily="34" charset="0"/>
            </a:endParaRPr>
          </a:p>
        </p:txBody>
      </p:sp>
      <p:pic>
        <p:nvPicPr>
          <p:cNvPr id="7" name="Picture 6">
            <a:extLst>
              <a:ext uri="{FF2B5EF4-FFF2-40B4-BE49-F238E27FC236}">
                <a16:creationId xmlns:a16="http://schemas.microsoft.com/office/drawing/2014/main" id="{BDDC7E4E-A1C4-0852-3F1E-5EE2FD545C16}"/>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54C7856-005F-22E8-4ECD-6A64D75F8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470" y="574979"/>
            <a:ext cx="835001" cy="1078748"/>
          </a:xfrm>
          <a:prstGeom prst="rect">
            <a:avLst/>
          </a:prstGeom>
        </p:spPr>
      </p:pic>
      <p:sp>
        <p:nvSpPr>
          <p:cNvPr id="4" name="Footer Placeholder 2">
            <a:extLst>
              <a:ext uri="{FF2B5EF4-FFF2-40B4-BE49-F238E27FC236}">
                <a16:creationId xmlns:a16="http://schemas.microsoft.com/office/drawing/2014/main" id="{D6E3B88B-DECF-FEFA-3F15-68DA54533978}"/>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D606EA24-A892-DCF4-04AF-00F99E3BC0B9}"/>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15</a:t>
            </a:fld>
            <a:endParaRPr lang="en-IN" dirty="0"/>
          </a:p>
        </p:txBody>
      </p:sp>
      <p:sp>
        <p:nvSpPr>
          <p:cNvPr id="9" name="TextBox 8">
            <a:extLst>
              <a:ext uri="{FF2B5EF4-FFF2-40B4-BE49-F238E27FC236}">
                <a16:creationId xmlns:a16="http://schemas.microsoft.com/office/drawing/2014/main" id="{0D114360-66CB-5666-5801-CEC3FDB7D56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0" name="Rectangle 2">
            <a:extLst>
              <a:ext uri="{FF2B5EF4-FFF2-40B4-BE49-F238E27FC236}">
                <a16:creationId xmlns:a16="http://schemas.microsoft.com/office/drawing/2014/main" id="{7060E1B8-C3E3-E472-CAE8-89536177A2A6}"/>
              </a:ext>
            </a:extLst>
          </p:cNvPr>
          <p:cNvSpPr>
            <a:spLocks noGrp="1" noChangeArrowheads="1"/>
          </p:cNvSpPr>
          <p:nvPr>
            <p:ph idx="1"/>
          </p:nvPr>
        </p:nvSpPr>
        <p:spPr bwMode="auto">
          <a:xfrm>
            <a:off x="723146" y="2015216"/>
            <a:ext cx="10982114" cy="93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Clr>
                <a:schemeClr val="tx1"/>
              </a:buClr>
              <a:buNone/>
            </a:pPr>
            <a:endParaRPr lang="en-US" sz="2400" dirty="0">
              <a:latin typeface="Arial Narrow" panose="020B0606020202030204" pitchFamily="34" charset="0"/>
            </a:endParaRPr>
          </a:p>
          <a:p>
            <a:pPr algn="just" eaLnBrk="0" fontAlgn="base" hangingPunct="0">
              <a:lnSpc>
                <a:spcPct val="150000"/>
              </a:lnSpc>
              <a:spcBef>
                <a:spcPct val="0"/>
              </a:spcBef>
              <a:spcAft>
                <a:spcPct val="0"/>
              </a:spcAft>
              <a:buClr>
                <a:schemeClr val="tx1"/>
              </a:buClr>
              <a:buSzTx/>
              <a:buFont typeface="Wingdings" panose="05000000000000000000" pitchFamily="2" charset="2"/>
              <a:buChar char="Ø"/>
            </a:pPr>
            <a:endParaRPr kumimoji="0" lang="en-US" altLang="en-US" sz="2400" i="0" u="none" strike="noStrike" cap="none" normalizeH="0" baseline="0" dirty="0">
              <a:ln>
                <a:noFill/>
              </a:ln>
              <a:solidFill>
                <a:schemeClr val="tx1"/>
              </a:solidFill>
              <a:effectLst/>
              <a:latin typeface="Arial Narrow" panose="020B0606020202030204" pitchFamily="34" charset="0"/>
            </a:endParaRPr>
          </a:p>
        </p:txBody>
      </p:sp>
      <p:sp>
        <p:nvSpPr>
          <p:cNvPr id="3" name="TextBox 2">
            <a:extLst>
              <a:ext uri="{FF2B5EF4-FFF2-40B4-BE49-F238E27FC236}">
                <a16:creationId xmlns:a16="http://schemas.microsoft.com/office/drawing/2014/main" id="{479D1A64-9F39-72F5-94E5-5476184F7950}"/>
              </a:ext>
            </a:extLst>
          </p:cNvPr>
          <p:cNvSpPr txBox="1"/>
          <p:nvPr/>
        </p:nvSpPr>
        <p:spPr>
          <a:xfrm>
            <a:off x="1349748" y="2203738"/>
            <a:ext cx="9206722" cy="286232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Integrates Leaflet.js to visualize donor locations.</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Marks each registered donor with a map marker/pin.</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recipients to click on a location to find nearby donors within a specific range.</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Calculates and displays distance between recipient’s selected location and donors.</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the user experience with a visual and interactive interface for quick access.</a:t>
            </a:r>
          </a:p>
        </p:txBody>
      </p:sp>
    </p:spTree>
    <p:extLst>
      <p:ext uri="{BB962C8B-B14F-4D97-AF65-F5344CB8AC3E}">
        <p14:creationId xmlns:p14="http://schemas.microsoft.com/office/powerpoint/2010/main" val="100208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DA767-0430-81D3-0F38-550A00BDC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226B9-647D-15D8-32CB-0F73D3CEFE8A}"/>
              </a:ext>
            </a:extLst>
          </p:cNvPr>
          <p:cNvSpPr>
            <a:spLocks noGrp="1"/>
          </p:cNvSpPr>
          <p:nvPr>
            <p:ph type="title"/>
          </p:nvPr>
        </p:nvSpPr>
        <p:spPr>
          <a:xfrm>
            <a:off x="1036319" y="625043"/>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MODULE 4 :</a:t>
            </a:r>
            <a:r>
              <a:rPr lang="en-IN" sz="4000" b="1" dirty="0">
                <a:latin typeface="Times New Roman" panose="02020603050405020304" pitchFamily="18" charset="0"/>
                <a:cs typeface="Times New Roman" panose="02020603050405020304" pitchFamily="18" charset="0"/>
              </a:rPr>
              <a:t>Notification Module</a:t>
            </a:r>
            <a:br>
              <a:rPr lang="en-IN" sz="4400" b="1" dirty="0">
                <a:latin typeface="Times New Roman" panose="02020603050405020304" pitchFamily="18" charset="0"/>
                <a:cs typeface="Times New Roman" panose="02020603050405020304" pitchFamily="18" charset="0"/>
              </a:rPr>
            </a:br>
            <a:endParaRPr lang="en-IN" sz="4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E50F938-D2E9-B244-71F5-69440FDC4A99}"/>
              </a:ext>
            </a:extLst>
          </p:cNvPr>
          <p:cNvPicPr>
            <a:picLocks noChangeAspect="1"/>
          </p:cNvPicPr>
          <p:nvPr/>
        </p:nvPicPr>
        <p:blipFill>
          <a:blip r:embed="rId2"/>
          <a:stretch>
            <a:fillRect/>
          </a:stretch>
        </p:blipFill>
        <p:spPr>
          <a:xfrm>
            <a:off x="579498" y="625043"/>
            <a:ext cx="978762" cy="953928"/>
          </a:xfrm>
          <a:prstGeom prst="rect">
            <a:avLst/>
          </a:prstGeom>
        </p:spPr>
      </p:pic>
      <p:pic>
        <p:nvPicPr>
          <p:cNvPr id="8" name="Picture 7">
            <a:extLst>
              <a:ext uri="{FF2B5EF4-FFF2-40B4-BE49-F238E27FC236}">
                <a16:creationId xmlns:a16="http://schemas.microsoft.com/office/drawing/2014/main" id="{E3FEF9D9-72DB-F67E-1072-3BFA2435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219" y="500223"/>
            <a:ext cx="835001" cy="1078748"/>
          </a:xfrm>
          <a:prstGeom prst="rect">
            <a:avLst/>
          </a:prstGeom>
        </p:spPr>
      </p:pic>
      <p:sp>
        <p:nvSpPr>
          <p:cNvPr id="5" name="Footer Placeholder 2">
            <a:extLst>
              <a:ext uri="{FF2B5EF4-FFF2-40B4-BE49-F238E27FC236}">
                <a16:creationId xmlns:a16="http://schemas.microsoft.com/office/drawing/2014/main" id="{A0D34693-93A2-A38C-8CD6-D91ED613EC2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10" name="Slide Number Placeholder 3">
            <a:extLst>
              <a:ext uri="{FF2B5EF4-FFF2-40B4-BE49-F238E27FC236}">
                <a16:creationId xmlns:a16="http://schemas.microsoft.com/office/drawing/2014/main" id="{BC201E83-2462-453F-6249-544EB34B938B}"/>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16</a:t>
            </a:fld>
            <a:endParaRPr lang="en-IN" dirty="0"/>
          </a:p>
        </p:txBody>
      </p:sp>
      <p:sp>
        <p:nvSpPr>
          <p:cNvPr id="11" name="TextBox 10">
            <a:extLst>
              <a:ext uri="{FF2B5EF4-FFF2-40B4-BE49-F238E27FC236}">
                <a16:creationId xmlns:a16="http://schemas.microsoft.com/office/drawing/2014/main" id="{51A875D3-DF79-5837-C821-595F59DA7EE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3" name="TextBox 2">
            <a:extLst>
              <a:ext uri="{FF2B5EF4-FFF2-40B4-BE49-F238E27FC236}">
                <a16:creationId xmlns:a16="http://schemas.microsoft.com/office/drawing/2014/main" id="{30317FDC-B97A-7083-84A7-0E20E40484D5}"/>
              </a:ext>
            </a:extLst>
          </p:cNvPr>
          <p:cNvSpPr txBox="1"/>
          <p:nvPr/>
        </p:nvSpPr>
        <p:spPr>
          <a:xfrm>
            <a:off x="1558260" y="2314920"/>
            <a:ext cx="10058399" cy="286232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Sends  SMS alerts to matching donors when a recipient submits a blood request.</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bulk notification to multiple donors at once, filtered by blood group and location.</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a template-based message system to standardize alerts.</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timely communication to increase the chance of donor response.</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Logs each notification event for admin monitoring and audit.</a:t>
            </a:r>
          </a:p>
        </p:txBody>
      </p:sp>
    </p:spTree>
    <p:extLst>
      <p:ext uri="{BB962C8B-B14F-4D97-AF65-F5344CB8AC3E}">
        <p14:creationId xmlns:p14="http://schemas.microsoft.com/office/powerpoint/2010/main" val="388523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F4BB-EFB3-59A2-06C3-0A41053BE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0FEC29-1B1A-F745-F855-BBC6D7707C81}"/>
              </a:ext>
            </a:extLst>
          </p:cNvPr>
          <p:cNvSpPr>
            <a:spLocks noGrp="1"/>
          </p:cNvSpPr>
          <p:nvPr>
            <p:ph type="title"/>
          </p:nvPr>
        </p:nvSpPr>
        <p:spPr>
          <a:xfrm>
            <a:off x="1097593" y="689279"/>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MODULE 5 : </a:t>
            </a:r>
            <a:r>
              <a:rPr lang="en-IN" sz="4000" b="1" dirty="0">
                <a:latin typeface="Times New Roman" panose="02020603050405020304" pitchFamily="18" charset="0"/>
                <a:cs typeface="Times New Roman" panose="02020603050405020304" pitchFamily="18" charset="0"/>
              </a:rPr>
              <a:t>Admin Management Module</a:t>
            </a:r>
            <a:br>
              <a:rPr lang="en-IN" sz="4400" b="1" dirty="0">
                <a:latin typeface="Arial Narrow" panose="020B0606020202030204" pitchFamily="34" charset="0"/>
              </a:rPr>
            </a:br>
            <a:endParaRPr lang="en-IN" sz="4400" b="1" dirty="0">
              <a:latin typeface="Arial Narrow" panose="020B0606020202030204" pitchFamily="34" charset="0"/>
            </a:endParaRPr>
          </a:p>
        </p:txBody>
      </p:sp>
      <p:pic>
        <p:nvPicPr>
          <p:cNvPr id="7" name="Picture 6">
            <a:extLst>
              <a:ext uri="{FF2B5EF4-FFF2-40B4-BE49-F238E27FC236}">
                <a16:creationId xmlns:a16="http://schemas.microsoft.com/office/drawing/2014/main" id="{E8144538-10E2-525C-993B-0482B31F1C82}"/>
              </a:ext>
            </a:extLst>
          </p:cNvPr>
          <p:cNvPicPr>
            <a:picLocks noChangeAspect="1"/>
          </p:cNvPicPr>
          <p:nvPr/>
        </p:nvPicPr>
        <p:blipFill>
          <a:blip r:embed="rId2"/>
          <a:stretch>
            <a:fillRect/>
          </a:stretch>
        </p:blipFill>
        <p:spPr>
          <a:xfrm>
            <a:off x="382024" y="531184"/>
            <a:ext cx="978762" cy="953928"/>
          </a:xfrm>
          <a:prstGeom prst="rect">
            <a:avLst/>
          </a:prstGeom>
        </p:spPr>
      </p:pic>
      <p:pic>
        <p:nvPicPr>
          <p:cNvPr id="8" name="Picture 7">
            <a:extLst>
              <a:ext uri="{FF2B5EF4-FFF2-40B4-BE49-F238E27FC236}">
                <a16:creationId xmlns:a16="http://schemas.microsoft.com/office/drawing/2014/main" id="{A225B56A-C113-007E-A6DA-BB01497D9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993" y="477448"/>
            <a:ext cx="835001" cy="1078748"/>
          </a:xfrm>
          <a:prstGeom prst="rect">
            <a:avLst/>
          </a:prstGeom>
        </p:spPr>
      </p:pic>
      <p:sp>
        <p:nvSpPr>
          <p:cNvPr id="3" name="Footer Placeholder 2">
            <a:extLst>
              <a:ext uri="{FF2B5EF4-FFF2-40B4-BE49-F238E27FC236}">
                <a16:creationId xmlns:a16="http://schemas.microsoft.com/office/drawing/2014/main" id="{1B46D3D9-6D4C-CCD9-B782-D8D209D68C1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5F83254E-F678-BF5C-29CB-0C21034CAB28}"/>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17</a:t>
            </a:fld>
            <a:endParaRPr lang="en-IN" dirty="0"/>
          </a:p>
        </p:txBody>
      </p:sp>
      <p:sp>
        <p:nvSpPr>
          <p:cNvPr id="11" name="TextBox 10">
            <a:extLst>
              <a:ext uri="{FF2B5EF4-FFF2-40B4-BE49-F238E27FC236}">
                <a16:creationId xmlns:a16="http://schemas.microsoft.com/office/drawing/2014/main" id="{255B08ED-84DA-1E19-ED71-2028034A226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6" name="TextBox 5">
            <a:extLst>
              <a:ext uri="{FF2B5EF4-FFF2-40B4-BE49-F238E27FC236}">
                <a16:creationId xmlns:a16="http://schemas.microsoft.com/office/drawing/2014/main" id="{0470BF1C-DEFC-4F3F-966A-CE688CD2E1E4}"/>
              </a:ext>
            </a:extLst>
          </p:cNvPr>
          <p:cNvSpPr txBox="1"/>
          <p:nvPr/>
        </p:nvSpPr>
        <p:spPr>
          <a:xfrm>
            <a:off x="1558261" y="2298131"/>
            <a:ext cx="8863934" cy="3170099"/>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 can view, edit, or delete donor and recipient records.</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admin to monitor request activity, donor responses, and notifications sent.</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data analytics or dashboard view to track system usage and performance.</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 has rights to manage blood group lists, cities, or system parameters.</a:t>
            </a: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accent1">
                  <a:lumMod val="60000"/>
                  <a:lumOff val="40000"/>
                </a:schemeClr>
              </a:buClr>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data integrity and security through restricted access and validation.</a:t>
            </a:r>
          </a:p>
        </p:txBody>
      </p:sp>
    </p:spTree>
    <p:extLst>
      <p:ext uri="{BB962C8B-B14F-4D97-AF65-F5344CB8AC3E}">
        <p14:creationId xmlns:p14="http://schemas.microsoft.com/office/powerpoint/2010/main" val="5188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3C45-02DF-867E-3901-A6189855A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7E55E-C512-26BB-2D1C-C2DA5A6C489E}"/>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OUTPUT</a:t>
            </a:r>
          </a:p>
        </p:txBody>
      </p:sp>
      <p:pic>
        <p:nvPicPr>
          <p:cNvPr id="7" name="Picture 6">
            <a:extLst>
              <a:ext uri="{FF2B5EF4-FFF2-40B4-BE49-F238E27FC236}">
                <a16:creationId xmlns:a16="http://schemas.microsoft.com/office/drawing/2014/main" id="{BEBF2295-F9D8-620B-CE3F-96DB7B1798A4}"/>
              </a:ext>
            </a:extLst>
          </p:cNvPr>
          <p:cNvPicPr>
            <a:picLocks noChangeAspect="1"/>
          </p:cNvPicPr>
          <p:nvPr/>
        </p:nvPicPr>
        <p:blipFill>
          <a:blip r:embed="rId2"/>
          <a:stretch>
            <a:fillRect/>
          </a:stretch>
        </p:blipFill>
        <p:spPr>
          <a:xfrm>
            <a:off x="607899" y="286603"/>
            <a:ext cx="978762" cy="953928"/>
          </a:xfrm>
          <a:prstGeom prst="rect">
            <a:avLst/>
          </a:prstGeom>
        </p:spPr>
      </p:pic>
      <p:pic>
        <p:nvPicPr>
          <p:cNvPr id="8" name="Picture 7">
            <a:extLst>
              <a:ext uri="{FF2B5EF4-FFF2-40B4-BE49-F238E27FC236}">
                <a16:creationId xmlns:a16="http://schemas.microsoft.com/office/drawing/2014/main" id="{12FE1329-1E1B-8DB2-CE7E-52D28FF2B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72" y="286603"/>
            <a:ext cx="835001" cy="1078748"/>
          </a:xfrm>
          <a:prstGeom prst="rect">
            <a:avLst/>
          </a:prstGeom>
        </p:spPr>
      </p:pic>
      <p:sp>
        <p:nvSpPr>
          <p:cNvPr id="3" name="Footer Placeholder 2">
            <a:extLst>
              <a:ext uri="{FF2B5EF4-FFF2-40B4-BE49-F238E27FC236}">
                <a16:creationId xmlns:a16="http://schemas.microsoft.com/office/drawing/2014/main" id="{10170144-D4FB-30EA-CE53-8A0B6D7E0121}"/>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FD6EF43B-03AC-1502-3BCB-DF181CF1CC6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18</a:t>
            </a:fld>
            <a:endParaRPr lang="en-IN" dirty="0"/>
          </a:p>
        </p:txBody>
      </p:sp>
      <p:sp>
        <p:nvSpPr>
          <p:cNvPr id="11" name="TextBox 10">
            <a:extLst>
              <a:ext uri="{FF2B5EF4-FFF2-40B4-BE49-F238E27FC236}">
                <a16:creationId xmlns:a16="http://schemas.microsoft.com/office/drawing/2014/main" id="{F47D94A2-5A86-21EA-592C-492CA64F0726}"/>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4" name="Content Placeholder 3">
            <a:extLst>
              <a:ext uri="{FF2B5EF4-FFF2-40B4-BE49-F238E27FC236}">
                <a16:creationId xmlns:a16="http://schemas.microsoft.com/office/drawing/2014/main" id="{9FE88542-1960-3044-AD7D-96285A2300A2}"/>
              </a:ext>
            </a:extLst>
          </p:cNvPr>
          <p:cNvPicPr>
            <a:picLocks noGrp="1" noChangeAspect="1"/>
          </p:cNvPicPr>
          <p:nvPr>
            <p:ph idx="1"/>
          </p:nvPr>
        </p:nvPicPr>
        <p:blipFill>
          <a:blip r:embed="rId4"/>
          <a:stretch>
            <a:fillRect/>
          </a:stretch>
        </p:blipFill>
        <p:spPr>
          <a:xfrm>
            <a:off x="1097280" y="1809135"/>
            <a:ext cx="9836191" cy="4331960"/>
          </a:xfrm>
          <a:prstGeom prst="rect">
            <a:avLst/>
          </a:prstGeom>
        </p:spPr>
      </p:pic>
      <p:sp>
        <p:nvSpPr>
          <p:cNvPr id="6" name="TextBox 5">
            <a:extLst>
              <a:ext uri="{FF2B5EF4-FFF2-40B4-BE49-F238E27FC236}">
                <a16:creationId xmlns:a16="http://schemas.microsoft.com/office/drawing/2014/main" id="{86613D5D-0073-EA18-D5EA-38BE93DBE202}"/>
              </a:ext>
            </a:extLst>
          </p:cNvPr>
          <p:cNvSpPr txBox="1"/>
          <p:nvPr/>
        </p:nvSpPr>
        <p:spPr>
          <a:xfrm>
            <a:off x="5270091" y="1403916"/>
            <a:ext cx="3608438" cy="369332"/>
          </a:xfrm>
          <a:prstGeom prst="rect">
            <a:avLst/>
          </a:prstGeom>
          <a:noFill/>
        </p:spPr>
        <p:txBody>
          <a:bodyPr wrap="square" rtlCol="0">
            <a:spAutoFit/>
          </a:bodyPr>
          <a:lstStyle/>
          <a:p>
            <a:r>
              <a:rPr lang="en-IN" dirty="0"/>
              <a:t>DONOR LOCATION </a:t>
            </a:r>
          </a:p>
        </p:txBody>
      </p:sp>
    </p:spTree>
    <p:extLst>
      <p:ext uri="{BB962C8B-B14F-4D97-AF65-F5344CB8AC3E}">
        <p14:creationId xmlns:p14="http://schemas.microsoft.com/office/powerpoint/2010/main" val="267731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9BBA-2275-603C-9C6B-13C8C152F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2FB16-13BE-2B90-F45B-4A8432E62D67}"/>
              </a:ext>
            </a:extLst>
          </p:cNvPr>
          <p:cNvSpPr>
            <a:spLocks noGrp="1"/>
          </p:cNvSpPr>
          <p:nvPr>
            <p:ph type="title"/>
          </p:nvPr>
        </p:nvSpPr>
        <p:spPr>
          <a:xfrm>
            <a:off x="1055119" y="17482"/>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OUTPUT</a:t>
            </a:r>
          </a:p>
        </p:txBody>
      </p:sp>
      <p:pic>
        <p:nvPicPr>
          <p:cNvPr id="7" name="Picture 6">
            <a:extLst>
              <a:ext uri="{FF2B5EF4-FFF2-40B4-BE49-F238E27FC236}">
                <a16:creationId xmlns:a16="http://schemas.microsoft.com/office/drawing/2014/main" id="{7E220CD4-D7E3-E8D3-556A-3E3A49254131}"/>
              </a:ext>
            </a:extLst>
          </p:cNvPr>
          <p:cNvPicPr>
            <a:picLocks noChangeAspect="1"/>
          </p:cNvPicPr>
          <p:nvPr/>
        </p:nvPicPr>
        <p:blipFill>
          <a:blip r:embed="rId2"/>
          <a:stretch>
            <a:fillRect/>
          </a:stretch>
        </p:blipFill>
        <p:spPr>
          <a:xfrm>
            <a:off x="577419" y="430791"/>
            <a:ext cx="978762" cy="953928"/>
          </a:xfrm>
          <a:prstGeom prst="rect">
            <a:avLst/>
          </a:prstGeom>
        </p:spPr>
      </p:pic>
      <p:pic>
        <p:nvPicPr>
          <p:cNvPr id="8" name="Picture 7">
            <a:extLst>
              <a:ext uri="{FF2B5EF4-FFF2-40B4-BE49-F238E27FC236}">
                <a16:creationId xmlns:a16="http://schemas.microsoft.com/office/drawing/2014/main" id="{7EB09160-54AF-30FA-6923-383860A2B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580" y="328823"/>
            <a:ext cx="835001" cy="1078748"/>
          </a:xfrm>
          <a:prstGeom prst="rect">
            <a:avLst/>
          </a:prstGeom>
        </p:spPr>
      </p:pic>
      <p:sp>
        <p:nvSpPr>
          <p:cNvPr id="3" name="Footer Placeholder 2">
            <a:extLst>
              <a:ext uri="{FF2B5EF4-FFF2-40B4-BE49-F238E27FC236}">
                <a16:creationId xmlns:a16="http://schemas.microsoft.com/office/drawing/2014/main" id="{A372D5E7-5E30-5CEB-F9EC-6A71EE6602B7}"/>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9FFF7858-276A-66B5-32E7-7D69459F23EA}"/>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19</a:t>
            </a:fld>
            <a:endParaRPr lang="en-IN" dirty="0"/>
          </a:p>
        </p:txBody>
      </p:sp>
      <p:sp>
        <p:nvSpPr>
          <p:cNvPr id="11" name="TextBox 10">
            <a:extLst>
              <a:ext uri="{FF2B5EF4-FFF2-40B4-BE49-F238E27FC236}">
                <a16:creationId xmlns:a16="http://schemas.microsoft.com/office/drawing/2014/main" id="{51D5DAFE-21EB-B45D-B188-DA0D6933FA4C}"/>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4" name="Picture 3">
            <a:extLst>
              <a:ext uri="{FF2B5EF4-FFF2-40B4-BE49-F238E27FC236}">
                <a16:creationId xmlns:a16="http://schemas.microsoft.com/office/drawing/2014/main" id="{270C6F5B-037E-7424-B870-47A64B2DCBE4}"/>
              </a:ext>
            </a:extLst>
          </p:cNvPr>
          <p:cNvPicPr>
            <a:picLocks noChangeAspect="1"/>
          </p:cNvPicPr>
          <p:nvPr/>
        </p:nvPicPr>
        <p:blipFill>
          <a:blip r:embed="rId4"/>
          <a:stretch>
            <a:fillRect/>
          </a:stretch>
        </p:blipFill>
        <p:spPr>
          <a:xfrm>
            <a:off x="1036320" y="1528907"/>
            <a:ext cx="9826189" cy="4549953"/>
          </a:xfrm>
          <a:prstGeom prst="rect">
            <a:avLst/>
          </a:prstGeom>
        </p:spPr>
      </p:pic>
      <p:sp>
        <p:nvSpPr>
          <p:cNvPr id="6" name="TextBox 5">
            <a:extLst>
              <a:ext uri="{FF2B5EF4-FFF2-40B4-BE49-F238E27FC236}">
                <a16:creationId xmlns:a16="http://schemas.microsoft.com/office/drawing/2014/main" id="{09BEE706-20AF-6F4C-D3FF-E9309ABAF752}"/>
              </a:ext>
            </a:extLst>
          </p:cNvPr>
          <p:cNvSpPr txBox="1"/>
          <p:nvPr/>
        </p:nvSpPr>
        <p:spPr>
          <a:xfrm>
            <a:off x="5106993" y="1147982"/>
            <a:ext cx="3608438" cy="369332"/>
          </a:xfrm>
          <a:prstGeom prst="rect">
            <a:avLst/>
          </a:prstGeom>
          <a:noFill/>
        </p:spPr>
        <p:txBody>
          <a:bodyPr wrap="square" rtlCol="0">
            <a:spAutoFit/>
          </a:bodyPr>
          <a:lstStyle/>
          <a:p>
            <a:r>
              <a:rPr lang="en-IN" dirty="0"/>
              <a:t>MINIMAL DISTANCE </a:t>
            </a:r>
          </a:p>
        </p:txBody>
      </p:sp>
    </p:spTree>
    <p:extLst>
      <p:ext uri="{BB962C8B-B14F-4D97-AF65-F5344CB8AC3E}">
        <p14:creationId xmlns:p14="http://schemas.microsoft.com/office/powerpoint/2010/main" val="344090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2F42-A25D-BF9C-A0AF-EBAD63B59BFF}"/>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ABSTRACT</a:t>
            </a:r>
          </a:p>
        </p:txBody>
      </p:sp>
      <p:pic>
        <p:nvPicPr>
          <p:cNvPr id="7" name="Picture 6">
            <a:extLst>
              <a:ext uri="{FF2B5EF4-FFF2-40B4-BE49-F238E27FC236}">
                <a16:creationId xmlns:a16="http://schemas.microsoft.com/office/drawing/2014/main" id="{06EFDB95-4463-528E-B019-E5027CB3C67A}"/>
              </a:ext>
            </a:extLst>
          </p:cNvPr>
          <p:cNvPicPr>
            <a:picLocks noChangeAspect="1"/>
          </p:cNvPicPr>
          <p:nvPr/>
        </p:nvPicPr>
        <p:blipFill>
          <a:blip r:embed="rId2"/>
          <a:stretch>
            <a:fillRect/>
          </a:stretch>
        </p:blipFill>
        <p:spPr>
          <a:xfrm>
            <a:off x="382024" y="571520"/>
            <a:ext cx="978762" cy="953928"/>
          </a:xfrm>
          <a:prstGeom prst="rect">
            <a:avLst/>
          </a:prstGeom>
        </p:spPr>
      </p:pic>
      <p:pic>
        <p:nvPicPr>
          <p:cNvPr id="8" name="Picture 7">
            <a:extLst>
              <a:ext uri="{FF2B5EF4-FFF2-40B4-BE49-F238E27FC236}">
                <a16:creationId xmlns:a16="http://schemas.microsoft.com/office/drawing/2014/main" id="{B4E42175-7A36-BEB5-FD67-A311E33D5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583" y="414584"/>
            <a:ext cx="835001" cy="1078748"/>
          </a:xfrm>
          <a:prstGeom prst="rect">
            <a:avLst/>
          </a:prstGeom>
        </p:spPr>
      </p:pic>
      <p:sp>
        <p:nvSpPr>
          <p:cNvPr id="10" name="TextBox 9">
            <a:extLst>
              <a:ext uri="{FF2B5EF4-FFF2-40B4-BE49-F238E27FC236}">
                <a16:creationId xmlns:a16="http://schemas.microsoft.com/office/drawing/2014/main" id="{FEC1F9EB-D264-0699-E26D-059B872C6946}"/>
              </a:ext>
            </a:extLst>
          </p:cNvPr>
          <p:cNvSpPr txBox="1"/>
          <p:nvPr/>
        </p:nvSpPr>
        <p:spPr>
          <a:xfrm>
            <a:off x="529937" y="1865341"/>
            <a:ext cx="10972799" cy="959237"/>
          </a:xfrm>
          <a:prstGeom prst="rect">
            <a:avLst/>
          </a:prstGeom>
          <a:noFill/>
        </p:spPr>
        <p:txBody>
          <a:bodyPr wrap="square">
            <a:spAutoFit/>
          </a:bodyPr>
          <a:lstStyle/>
          <a:p>
            <a:pPr marL="457200" indent="-457200" algn="just">
              <a:spcAft>
                <a:spcPts val="1000"/>
              </a:spcAft>
              <a:buFont typeface="Wingdings" panose="05000000000000000000" pitchFamily="2" charset="2"/>
              <a:buChar char="Ø"/>
            </a:pPr>
            <a:endParaRPr lang="en-IN" sz="2400" dirty="0">
              <a:latin typeface="Arial Narrow" panose="020B0606020202030204" pitchFamily="34" charset="0"/>
            </a:endParaRPr>
          </a:p>
          <a:p>
            <a:pPr marL="457200" indent="-457200" algn="just">
              <a:spcAft>
                <a:spcPts val="1000"/>
              </a:spcAft>
              <a:buFont typeface="Wingdings" panose="05000000000000000000" pitchFamily="2" charset="2"/>
              <a:buChar char="Ø"/>
            </a:pPr>
            <a:endParaRPr lang="en-IN" sz="2400" dirty="0">
              <a:latin typeface="Arial Narrow" panose="020B0606020202030204" pitchFamily="34" charset="0"/>
            </a:endParaRPr>
          </a:p>
        </p:txBody>
      </p:sp>
      <p:sp>
        <p:nvSpPr>
          <p:cNvPr id="9" name="Footer Placeholder 2">
            <a:extLst>
              <a:ext uri="{FF2B5EF4-FFF2-40B4-BE49-F238E27FC236}">
                <a16:creationId xmlns:a16="http://schemas.microsoft.com/office/drawing/2014/main" id="{32F15E37-3C9C-F131-DFE9-269569AA93F8}"/>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13" name="Slide Number Placeholder 3">
            <a:extLst>
              <a:ext uri="{FF2B5EF4-FFF2-40B4-BE49-F238E27FC236}">
                <a16:creationId xmlns:a16="http://schemas.microsoft.com/office/drawing/2014/main" id="{C43986DB-D204-7BB1-E06F-D9C5F65779C7}"/>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a:t>
            </a:fld>
            <a:endParaRPr lang="en-IN" dirty="0"/>
          </a:p>
        </p:txBody>
      </p:sp>
      <p:sp>
        <p:nvSpPr>
          <p:cNvPr id="14" name="TextBox 13">
            <a:extLst>
              <a:ext uri="{FF2B5EF4-FFF2-40B4-BE49-F238E27FC236}">
                <a16:creationId xmlns:a16="http://schemas.microsoft.com/office/drawing/2014/main" id="{101C99EE-ADD0-B258-BBE9-90C85AA576B8}"/>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3" name="TextBox 2">
            <a:extLst>
              <a:ext uri="{FF2B5EF4-FFF2-40B4-BE49-F238E27FC236}">
                <a16:creationId xmlns:a16="http://schemas.microsoft.com/office/drawing/2014/main" id="{BD3FDA2E-F733-A265-27CB-F7EE5CA1F376}"/>
              </a:ext>
            </a:extLst>
          </p:cNvPr>
          <p:cNvSpPr txBox="1"/>
          <p:nvPr/>
        </p:nvSpPr>
        <p:spPr>
          <a:xfrm>
            <a:off x="1097280" y="1778249"/>
            <a:ext cx="10343798" cy="409342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urgent medical situations, delays in locating compatible blood donors can have serious health consequences. </a:t>
            </a:r>
          </a:p>
          <a:p>
            <a:pPr marL="342900" indent="-342900" algn="just">
              <a:lnSpc>
                <a:spcPct val="150000"/>
              </a:lnSpc>
              <a:buFont typeface="Arial" panose="020B0604020202020204" pitchFamily="34" charset="0"/>
              <a:buChar char="•"/>
            </a:pP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While existing donor notification systems rely on blood group matching, they often neglect the geographic proximity of donors, leading to inefficiencies and slower response times. A donor notification system has been developed that integrates real time location mapping with blood group filtering. </a:t>
            </a:r>
          </a:p>
          <a:p>
            <a:pPr marL="342900" indent="-342900" algn="just">
              <a:lnSpc>
                <a:spcPct val="150000"/>
              </a:lnSpc>
              <a:buFont typeface="Arial" panose="020B0604020202020204" pitchFamily="34" charset="0"/>
              <a:buChar char="•"/>
            </a:pP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system bridges the gap between blood compatibility and donor proximity, contributing to more effective healthcare delivery.</a:t>
            </a:r>
            <a:endPar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861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7407-19B9-E23D-F6AD-2C0D66BF6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E09C4-BF24-EC19-0E90-2511924A3903}"/>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CONCLUSION </a:t>
            </a:r>
          </a:p>
        </p:txBody>
      </p:sp>
      <p:pic>
        <p:nvPicPr>
          <p:cNvPr id="7" name="Picture 6">
            <a:extLst>
              <a:ext uri="{FF2B5EF4-FFF2-40B4-BE49-F238E27FC236}">
                <a16:creationId xmlns:a16="http://schemas.microsoft.com/office/drawing/2014/main" id="{111F25FD-962D-41F4-CA46-C707CAB1F5E3}"/>
              </a:ext>
            </a:extLst>
          </p:cNvPr>
          <p:cNvPicPr>
            <a:picLocks noChangeAspect="1"/>
          </p:cNvPicPr>
          <p:nvPr/>
        </p:nvPicPr>
        <p:blipFill>
          <a:blip r:embed="rId2"/>
          <a:stretch>
            <a:fillRect/>
          </a:stretch>
        </p:blipFill>
        <p:spPr>
          <a:xfrm>
            <a:off x="382024" y="710059"/>
            <a:ext cx="978762" cy="953928"/>
          </a:xfrm>
          <a:prstGeom prst="rect">
            <a:avLst/>
          </a:prstGeom>
        </p:spPr>
      </p:pic>
      <p:pic>
        <p:nvPicPr>
          <p:cNvPr id="8" name="Picture 7">
            <a:extLst>
              <a:ext uri="{FF2B5EF4-FFF2-40B4-BE49-F238E27FC236}">
                <a16:creationId xmlns:a16="http://schemas.microsoft.com/office/drawing/2014/main" id="{CCC2F14A-CE42-2F9C-0342-79438DFE4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899" y="601497"/>
            <a:ext cx="835001" cy="1078748"/>
          </a:xfrm>
          <a:prstGeom prst="rect">
            <a:avLst/>
          </a:prstGeom>
        </p:spPr>
      </p:pic>
      <p:sp>
        <p:nvSpPr>
          <p:cNvPr id="3" name="Footer Placeholder 2">
            <a:extLst>
              <a:ext uri="{FF2B5EF4-FFF2-40B4-BE49-F238E27FC236}">
                <a16:creationId xmlns:a16="http://schemas.microsoft.com/office/drawing/2014/main" id="{2CF04430-744E-6B41-D7A5-C467A238539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36F9E2D9-34B9-AB60-89C3-59F430645CC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20</a:t>
            </a:fld>
            <a:endParaRPr lang="en-IN" dirty="0"/>
          </a:p>
        </p:txBody>
      </p:sp>
      <p:sp>
        <p:nvSpPr>
          <p:cNvPr id="5" name="TextBox 4">
            <a:extLst>
              <a:ext uri="{FF2B5EF4-FFF2-40B4-BE49-F238E27FC236}">
                <a16:creationId xmlns:a16="http://schemas.microsoft.com/office/drawing/2014/main" id="{2251610E-B05A-5427-A860-095AA66DC53D}"/>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9" name="TextBox 8">
            <a:extLst>
              <a:ext uri="{FF2B5EF4-FFF2-40B4-BE49-F238E27FC236}">
                <a16:creationId xmlns:a16="http://schemas.microsoft.com/office/drawing/2014/main" id="{93CA6181-0912-63CE-A93D-5D222B1357F5}"/>
              </a:ext>
            </a:extLst>
          </p:cNvPr>
          <p:cNvSpPr txBox="1"/>
          <p:nvPr/>
        </p:nvSpPr>
        <p:spPr>
          <a:xfrm>
            <a:off x="1527041" y="2551837"/>
            <a:ext cx="9944100" cy="281461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Blood Donor Notification System provides an efficient way to connect blood donors with those in need. It allows users to search for specific blood groups and view matching donor details. With location mapping, users can identify donors closest to a selected area. Distance calculation helps prioritize nearby donors during emergencies. The system ensures faster communication and quicker response in critical situations. Overall, it enhances the blood donation process by combining search, location, and notification features.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38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1C775-D5E7-5625-05BF-A97085855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225DA-D32D-5F23-B55B-A8DA1A735EEE}"/>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FUTURE ENHANCEMENT</a:t>
            </a:r>
          </a:p>
        </p:txBody>
      </p:sp>
      <p:pic>
        <p:nvPicPr>
          <p:cNvPr id="7" name="Picture 6">
            <a:extLst>
              <a:ext uri="{FF2B5EF4-FFF2-40B4-BE49-F238E27FC236}">
                <a16:creationId xmlns:a16="http://schemas.microsoft.com/office/drawing/2014/main" id="{A023A517-E80F-A667-8B7E-354155FFCA74}"/>
              </a:ext>
            </a:extLst>
          </p:cNvPr>
          <p:cNvPicPr>
            <a:picLocks noChangeAspect="1"/>
          </p:cNvPicPr>
          <p:nvPr/>
        </p:nvPicPr>
        <p:blipFill>
          <a:blip r:embed="rId2"/>
          <a:stretch>
            <a:fillRect/>
          </a:stretch>
        </p:blipFill>
        <p:spPr>
          <a:xfrm>
            <a:off x="382024" y="710059"/>
            <a:ext cx="978762" cy="953928"/>
          </a:xfrm>
          <a:prstGeom prst="rect">
            <a:avLst/>
          </a:prstGeom>
        </p:spPr>
      </p:pic>
      <p:pic>
        <p:nvPicPr>
          <p:cNvPr id="8" name="Picture 7">
            <a:extLst>
              <a:ext uri="{FF2B5EF4-FFF2-40B4-BE49-F238E27FC236}">
                <a16:creationId xmlns:a16="http://schemas.microsoft.com/office/drawing/2014/main" id="{66C5C61A-F9A0-F3E0-2E5B-FB227DC75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899" y="601497"/>
            <a:ext cx="835001" cy="1078748"/>
          </a:xfrm>
          <a:prstGeom prst="rect">
            <a:avLst/>
          </a:prstGeom>
        </p:spPr>
      </p:pic>
      <p:sp>
        <p:nvSpPr>
          <p:cNvPr id="3" name="Footer Placeholder 2">
            <a:extLst>
              <a:ext uri="{FF2B5EF4-FFF2-40B4-BE49-F238E27FC236}">
                <a16:creationId xmlns:a16="http://schemas.microsoft.com/office/drawing/2014/main" id="{BFE7099C-41FB-EFBE-3FB3-A3FDD8FE98BA}"/>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B18213EF-F6B9-01C1-4DC5-CECAE80A9B40}"/>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21</a:t>
            </a:fld>
            <a:endParaRPr lang="en-IN" dirty="0"/>
          </a:p>
        </p:txBody>
      </p:sp>
      <p:sp>
        <p:nvSpPr>
          <p:cNvPr id="5" name="TextBox 4">
            <a:extLst>
              <a:ext uri="{FF2B5EF4-FFF2-40B4-BE49-F238E27FC236}">
                <a16:creationId xmlns:a16="http://schemas.microsoft.com/office/drawing/2014/main" id="{9ADF6D47-576A-AACE-88AC-D086BEB15CD7}"/>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81D8C721-DA41-7FF3-A5FF-A0F27ED44BD1}"/>
              </a:ext>
            </a:extLst>
          </p:cNvPr>
          <p:cNvSpPr>
            <a:spLocks noGrp="1" noChangeArrowheads="1"/>
          </p:cNvSpPr>
          <p:nvPr>
            <p:ph idx="1"/>
          </p:nvPr>
        </p:nvSpPr>
        <p:spPr bwMode="auto">
          <a:xfrm>
            <a:off x="1360786" y="2105417"/>
            <a:ext cx="10546079" cy="5368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mj-lt"/>
              <a:buAutoNum type="arabicPeriod"/>
            </a:pPr>
            <a:r>
              <a:rPr lang="en-US" b="1" dirty="0">
                <a:latin typeface="Times New Roman" panose="02020603050405020304" pitchFamily="18" charset="0"/>
                <a:cs typeface="Times New Roman" panose="02020603050405020304" pitchFamily="18" charset="0"/>
              </a:rPr>
              <a:t>Mobile App Integration</a:t>
            </a:r>
            <a:endParaRPr lang="en-US" dirty="0">
              <a:latin typeface="Times New Roman" panose="02020603050405020304" pitchFamily="18" charset="0"/>
              <a:cs typeface="Times New Roman" panose="02020603050405020304" pitchFamily="18" charset="0"/>
            </a:endParaRPr>
          </a:p>
          <a:p>
            <a:pPr marL="457200" lvl="1" indent="0" algn="just">
              <a:buNone/>
            </a:pPr>
            <a:r>
              <a:rPr lang="en-US" sz="2000" dirty="0">
                <a:latin typeface="Times New Roman" panose="02020603050405020304" pitchFamily="18" charset="0"/>
                <a:cs typeface="Times New Roman" panose="02020603050405020304" pitchFamily="18" charset="0"/>
              </a:rPr>
              <a:t>Develop a cross-platform mobile application for easier donor and recipient access.</a:t>
            </a:r>
          </a:p>
          <a:p>
            <a:pPr algn="just">
              <a:buFont typeface="+mj-lt"/>
              <a:buAutoNum type="arabicPeriod"/>
            </a:pPr>
            <a:r>
              <a:rPr lang="en-US" b="1" dirty="0">
                <a:latin typeface="Times New Roman" panose="02020603050405020304" pitchFamily="18" charset="0"/>
                <a:cs typeface="Times New Roman" panose="02020603050405020304" pitchFamily="18" charset="0"/>
              </a:rPr>
              <a:t>Automated Matching Suggestions</a:t>
            </a:r>
            <a:endParaRPr lang="en-US" dirty="0">
              <a:latin typeface="Times New Roman" panose="02020603050405020304" pitchFamily="18" charset="0"/>
              <a:cs typeface="Times New Roman" panose="02020603050405020304" pitchFamily="18" charset="0"/>
            </a:endParaRPr>
          </a:p>
          <a:p>
            <a:pPr marL="457200" lvl="1" indent="0" algn="just">
              <a:buNone/>
            </a:pPr>
            <a:r>
              <a:rPr lang="en-US" sz="2000" dirty="0">
                <a:latin typeface="Times New Roman" panose="02020603050405020304" pitchFamily="18" charset="0"/>
                <a:cs typeface="Times New Roman" panose="02020603050405020304" pitchFamily="18" charset="0"/>
              </a:rPr>
              <a:t>Use AI or rule-based logic to suggest the best nearby donors based on urgency and distance.</a:t>
            </a:r>
          </a:p>
          <a:p>
            <a:pPr algn="just">
              <a:buFont typeface="+mj-lt"/>
              <a:buAutoNum type="arabicPeriod"/>
            </a:pPr>
            <a:r>
              <a:rPr lang="en-US" b="1" dirty="0">
                <a:latin typeface="Times New Roman" panose="02020603050405020304" pitchFamily="18" charset="0"/>
                <a:cs typeface="Times New Roman" panose="02020603050405020304" pitchFamily="18" charset="0"/>
              </a:rPr>
              <a:t>Multilingual Support</a:t>
            </a:r>
            <a:endParaRPr lang="en-US" dirty="0">
              <a:latin typeface="Times New Roman" panose="02020603050405020304" pitchFamily="18" charset="0"/>
              <a:cs typeface="Times New Roman" panose="02020603050405020304" pitchFamily="18" charset="0"/>
            </a:endParaRPr>
          </a:p>
          <a:p>
            <a:pPr marL="457200" lvl="1" indent="0" algn="just">
              <a:buNone/>
            </a:pPr>
            <a:r>
              <a:rPr lang="en-US" sz="2000" dirty="0">
                <a:latin typeface="Times New Roman" panose="02020603050405020304" pitchFamily="18" charset="0"/>
                <a:cs typeface="Times New Roman" panose="02020603050405020304" pitchFamily="18" charset="0"/>
              </a:rPr>
              <a:t>Add support for multiple languages to make the system more accessible across regions.</a:t>
            </a:r>
          </a:p>
          <a:p>
            <a:pPr algn="just">
              <a:buFont typeface="+mj-lt"/>
              <a:buAutoNum type="arabicPeriod"/>
            </a:pPr>
            <a:r>
              <a:rPr lang="en-US" b="1" dirty="0">
                <a:latin typeface="Times New Roman" panose="02020603050405020304" pitchFamily="18" charset="0"/>
                <a:cs typeface="Times New Roman" panose="02020603050405020304" pitchFamily="18" charset="0"/>
              </a:rPr>
              <a:t>Emergency SOS Button</a:t>
            </a:r>
            <a:endParaRPr lang="en-US" dirty="0">
              <a:latin typeface="Times New Roman" panose="02020603050405020304" pitchFamily="18" charset="0"/>
              <a:cs typeface="Times New Roman" panose="02020603050405020304" pitchFamily="18" charset="0"/>
            </a:endParaRPr>
          </a:p>
          <a:p>
            <a:pPr marL="457200" lvl="1" indent="0" algn="just">
              <a:buNone/>
            </a:pPr>
            <a:r>
              <a:rPr lang="en-US" sz="2000" dirty="0">
                <a:latin typeface="Times New Roman" panose="02020603050405020304" pitchFamily="18" charset="0"/>
                <a:cs typeface="Times New Roman" panose="02020603050405020304" pitchFamily="18" charset="0"/>
              </a:rPr>
              <a:t>Enable recipients to trigger an emergency request that reaches donors faster via priority alerts.</a:t>
            </a:r>
          </a:p>
          <a:p>
            <a:pPr algn="just"/>
            <a:endParaRPr lang="en-IN" dirty="0">
              <a:latin typeface="Times New Roman" panose="02020603050405020304" pitchFamily="18" charset="0"/>
              <a:cs typeface="Times New Roman" panose="02020603050405020304" pitchFamily="18" charset="0"/>
            </a:endParaRPr>
          </a:p>
          <a:p>
            <a:pPr marL="0" indent="0" algn="just">
              <a:buClr>
                <a:schemeClr val="tx1"/>
              </a:buClr>
              <a:buNone/>
            </a:pPr>
            <a:endParaRPr lang="en-US" sz="3200" b="1" dirty="0"/>
          </a:p>
          <a:p>
            <a:pPr marL="0" indent="0" algn="just">
              <a:buClr>
                <a:schemeClr val="tx1"/>
              </a:buClr>
              <a:buNone/>
            </a:pPr>
            <a:endParaRPr lang="en-US" sz="3200" dirty="0"/>
          </a:p>
          <a:p>
            <a:pPr marL="0" indent="0" algn="just">
              <a:buClr>
                <a:schemeClr val="tx1"/>
              </a:buClr>
              <a:buNone/>
            </a:pPr>
            <a:r>
              <a:rPr lang="en-US" sz="2400" dirty="0">
                <a:latin typeface="Arial Narrow" panose="020B0606020202030204" pitchFamily="34" charset="0"/>
              </a:rPr>
              <a:t>.</a:t>
            </a:r>
          </a:p>
        </p:txBody>
      </p:sp>
    </p:spTree>
    <p:extLst>
      <p:ext uri="{BB962C8B-B14F-4D97-AF65-F5344CB8AC3E}">
        <p14:creationId xmlns:p14="http://schemas.microsoft.com/office/powerpoint/2010/main" val="115798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01F5F-5D0F-DAEA-D995-D85A348ED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D1434-5024-04DA-65BD-27257AF25BDA}"/>
              </a:ext>
            </a:extLst>
          </p:cNvPr>
          <p:cNvSpPr>
            <a:spLocks noGrp="1"/>
          </p:cNvSpPr>
          <p:nvPr>
            <p:ph type="title"/>
          </p:nvPr>
        </p:nvSpPr>
        <p:spPr>
          <a:xfrm>
            <a:off x="1066800" y="-111061"/>
            <a:ext cx="10058400" cy="1450757"/>
          </a:xfrm>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C2EC62D0-E85B-A1AF-820D-0C122C886DC0}"/>
              </a:ext>
            </a:extLst>
          </p:cNvPr>
          <p:cNvSpPr>
            <a:spLocks noGrp="1"/>
          </p:cNvSpPr>
          <p:nvPr>
            <p:ph idx="1"/>
          </p:nvPr>
        </p:nvSpPr>
        <p:spPr>
          <a:xfrm>
            <a:off x="871405" y="1214877"/>
            <a:ext cx="11035144" cy="4405599"/>
          </a:xfrm>
        </p:spPr>
        <p:txBody>
          <a:bodyPr>
            <a:noAutofit/>
          </a:bodyPr>
          <a:lstStyle/>
          <a:p>
            <a:r>
              <a:rPr lang="en-IN" sz="1400" dirty="0"/>
              <a:t>[1]. Sharma, A., &amp; Mehta, R. (2022). A Smart Blood Bank System Using IoT and Cloud Computing. </a:t>
            </a:r>
            <a:r>
              <a:rPr lang="en-IN" sz="1400" i="1" dirty="0"/>
              <a:t>International Journal of Advanced Research in Computer and Communication Engineering</a:t>
            </a:r>
            <a:r>
              <a:rPr lang="en-IN" sz="1400" dirty="0"/>
              <a:t>, 11(1), 12–17.</a:t>
            </a:r>
          </a:p>
          <a:p>
            <a:r>
              <a:rPr lang="en-IN" sz="1400" dirty="0"/>
              <a:t>[2]. Ramesh, S., &amp; Kiran, V. (2021). Blood Donation and Life Saving System Using Mobile Application. </a:t>
            </a:r>
            <a:r>
              <a:rPr lang="en-IN" sz="1400" i="1" dirty="0"/>
              <a:t>International Journal of Mobile Computing and Application Development</a:t>
            </a:r>
            <a:r>
              <a:rPr lang="en-IN" sz="1400" dirty="0"/>
              <a:t>, 9(3), 22–28.</a:t>
            </a:r>
          </a:p>
          <a:p>
            <a:r>
              <a:rPr lang="en-IN" sz="1400" dirty="0"/>
              <a:t>[3]. Iqbal, F., &amp; Ahmed, T. (2020). A Survey on Smart Blood Bank System Using GPS and GSM. </a:t>
            </a:r>
            <a:r>
              <a:rPr lang="en-IN" sz="1400" i="1" dirty="0"/>
              <a:t>Journal of Wireless Communication and Networking</a:t>
            </a:r>
            <a:r>
              <a:rPr lang="en-IN" sz="1400" dirty="0"/>
              <a:t>, 8(4), 35–39.</a:t>
            </a:r>
          </a:p>
          <a:p>
            <a:r>
              <a:rPr lang="en-IN" sz="1400" dirty="0"/>
              <a:t>[4]. Singh, P., &amp; Roy, D. (2021). Location Based Blood Donor Finder Using Android Application. </a:t>
            </a:r>
            <a:r>
              <a:rPr lang="en-IN" sz="1400" i="1" dirty="0"/>
              <a:t>Asian Journal of Computer Science and Technology</a:t>
            </a:r>
            <a:r>
              <a:rPr lang="en-IN" sz="1400" dirty="0"/>
              <a:t>, 10(2), 55–60.</a:t>
            </a:r>
          </a:p>
          <a:p>
            <a:r>
              <a:rPr lang="en-IN" sz="1400" dirty="0"/>
              <a:t>[5]. Nair, M., &amp; Thomas, R. (2020). Design and Implementation of a Web-Based Blood Donor Management System. </a:t>
            </a:r>
            <a:r>
              <a:rPr lang="en-IN" sz="1400" i="1" dirty="0"/>
              <a:t>International Journal of Web and Grid Services</a:t>
            </a:r>
            <a:r>
              <a:rPr lang="en-IN" sz="1400" dirty="0"/>
              <a:t>, 7(1), 61–67.</a:t>
            </a:r>
          </a:p>
          <a:p>
            <a:r>
              <a:rPr lang="en-IN" sz="1400" dirty="0"/>
              <a:t>[6]. Verma, L., &amp; Gupta, K. (2022). An Efficient Blood Donation Management System with Notification Mechanism. </a:t>
            </a:r>
            <a:r>
              <a:rPr lang="en-IN" sz="1400" i="1" dirty="0"/>
              <a:t>Journal of Intelligent Systems and Algorithms</a:t>
            </a:r>
            <a:r>
              <a:rPr lang="en-IN" sz="1400" dirty="0"/>
              <a:t>, 5(3), 44–49.</a:t>
            </a:r>
          </a:p>
          <a:p>
            <a:r>
              <a:rPr lang="en-IN" sz="1400" dirty="0"/>
              <a:t>[7]. Patel, H., &amp; Desai, A. (2023). An IoT Based Real-Time Blood Donor Tracking and Notification System. </a:t>
            </a:r>
            <a:r>
              <a:rPr lang="en-IN" sz="1400" i="1" dirty="0"/>
              <a:t>Journal of IoT Applications and Technologies</a:t>
            </a:r>
            <a:r>
              <a:rPr lang="en-IN" sz="1400" dirty="0"/>
              <a:t>, 6(2), 30–36.</a:t>
            </a:r>
          </a:p>
          <a:p>
            <a:r>
              <a:rPr lang="en-IN" sz="1400" dirty="0"/>
              <a:t>[8]. Rao, N., &amp; Banerjee, S. (2021). Blood Bank Management System Using GIS-Based Shortest Path Algorithm. </a:t>
            </a:r>
            <a:r>
              <a:rPr lang="en-IN" sz="1400" i="1" dirty="0"/>
              <a:t>International Journal of Geographic Information Science</a:t>
            </a:r>
            <a:r>
              <a:rPr lang="en-IN" sz="1400" dirty="0"/>
              <a:t>, 15(4), 90–95.</a:t>
            </a:r>
          </a:p>
          <a:p>
            <a:r>
              <a:rPr lang="en-IN" sz="1400" dirty="0"/>
              <a:t>[9]. Khan, M., &amp; Ali, S. (2023). GIS-Based Blood Donor Information System Using Geospatial Matching. </a:t>
            </a:r>
            <a:r>
              <a:rPr lang="en-IN" sz="1400" i="1" dirty="0"/>
              <a:t>Journal of Spatial Computing and Health Informatics</a:t>
            </a:r>
            <a:r>
              <a:rPr lang="en-IN" sz="1400" dirty="0"/>
              <a:t>, 4(1), 18–24.</a:t>
            </a:r>
          </a:p>
          <a:p>
            <a:pPr marL="0" marR="0" lvl="0" indent="0" algn="just" defTabSz="914400" rtl="0" eaLnBrk="0" fontAlgn="base" latinLnBrk="0" hangingPunct="0">
              <a:lnSpc>
                <a:spcPct val="100000"/>
              </a:lnSpc>
              <a:spcBef>
                <a:spcPct val="0"/>
              </a:spcBef>
              <a:spcAft>
                <a:spcPct val="0"/>
              </a:spcAft>
              <a:buClrTx/>
              <a:buSzTx/>
              <a:buNone/>
              <a:tabLst/>
            </a:pPr>
            <a:endParaRPr lang="en-IN" sz="13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50F43B8-F426-61DD-9FCC-E811A2D71333}"/>
              </a:ext>
            </a:extLst>
          </p:cNvPr>
          <p:cNvPicPr>
            <a:picLocks noChangeAspect="1"/>
          </p:cNvPicPr>
          <p:nvPr/>
        </p:nvPicPr>
        <p:blipFill>
          <a:blip r:embed="rId2"/>
          <a:stretch>
            <a:fillRect/>
          </a:stretch>
        </p:blipFill>
        <p:spPr>
          <a:xfrm>
            <a:off x="382024" y="74944"/>
            <a:ext cx="978762" cy="953928"/>
          </a:xfrm>
          <a:prstGeom prst="rect">
            <a:avLst/>
          </a:prstGeom>
        </p:spPr>
      </p:pic>
      <p:pic>
        <p:nvPicPr>
          <p:cNvPr id="8" name="Picture 7">
            <a:extLst>
              <a:ext uri="{FF2B5EF4-FFF2-40B4-BE49-F238E27FC236}">
                <a16:creationId xmlns:a16="http://schemas.microsoft.com/office/drawing/2014/main" id="{A54E7198-0577-87C3-D559-84DF47553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5040" y="74944"/>
            <a:ext cx="835001" cy="1078748"/>
          </a:xfrm>
          <a:prstGeom prst="rect">
            <a:avLst/>
          </a:prstGeom>
        </p:spPr>
      </p:pic>
      <p:sp>
        <p:nvSpPr>
          <p:cNvPr id="4" name="Footer Placeholder 2">
            <a:extLst>
              <a:ext uri="{FF2B5EF4-FFF2-40B4-BE49-F238E27FC236}">
                <a16:creationId xmlns:a16="http://schemas.microsoft.com/office/drawing/2014/main" id="{34B9A594-D2A6-0431-03B8-67A9E1105E72}"/>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F00D0FC2-4A2E-7FF7-23F3-DEFEC48E4BAB}"/>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22</a:t>
            </a:fld>
            <a:endParaRPr lang="en-IN" dirty="0"/>
          </a:p>
        </p:txBody>
      </p:sp>
      <p:sp>
        <p:nvSpPr>
          <p:cNvPr id="11" name="TextBox 10">
            <a:extLst>
              <a:ext uri="{FF2B5EF4-FFF2-40B4-BE49-F238E27FC236}">
                <a16:creationId xmlns:a16="http://schemas.microsoft.com/office/drawing/2014/main" id="{7201F54A-3962-ED27-0CE0-6D0D7902C33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485832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5AC1C-DC84-C189-0557-80B7D0E4EB2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513D11-1779-6000-F606-2C324D459442}"/>
              </a:ext>
            </a:extLst>
          </p:cNvPr>
          <p:cNvPicPr>
            <a:picLocks noChangeAspect="1"/>
          </p:cNvPicPr>
          <p:nvPr/>
        </p:nvPicPr>
        <p:blipFill>
          <a:blip r:embed="rId2"/>
          <a:stretch>
            <a:fillRect/>
          </a:stretch>
        </p:blipFill>
        <p:spPr>
          <a:xfrm>
            <a:off x="890755" y="540502"/>
            <a:ext cx="978762" cy="953928"/>
          </a:xfrm>
          <a:prstGeom prst="rect">
            <a:avLst/>
          </a:prstGeom>
        </p:spPr>
      </p:pic>
      <p:pic>
        <p:nvPicPr>
          <p:cNvPr id="8" name="Picture 7">
            <a:extLst>
              <a:ext uri="{FF2B5EF4-FFF2-40B4-BE49-F238E27FC236}">
                <a16:creationId xmlns:a16="http://schemas.microsoft.com/office/drawing/2014/main" id="{93DA895E-7B88-F1FF-EDD0-D416AA4D5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799" y="540502"/>
            <a:ext cx="835001" cy="1078748"/>
          </a:xfrm>
          <a:prstGeom prst="rect">
            <a:avLst/>
          </a:prstGeom>
        </p:spPr>
      </p:pic>
      <p:pic>
        <p:nvPicPr>
          <p:cNvPr id="2" name="Picture 2">
            <a:extLst>
              <a:ext uri="{FF2B5EF4-FFF2-40B4-BE49-F238E27FC236}">
                <a16:creationId xmlns:a16="http://schemas.microsoft.com/office/drawing/2014/main" id="{85405B56-2598-F400-4C24-58D927716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49" y="1619250"/>
            <a:ext cx="9525000" cy="3848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D87BF4D-AB30-E92E-3A92-0DD362EE0B8E}"/>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FAAC68C8-ED57-E6BE-3192-0E18B53984DC}"/>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23</a:t>
            </a:fld>
            <a:endParaRPr lang="en-IN" dirty="0"/>
          </a:p>
        </p:txBody>
      </p:sp>
      <p:sp>
        <p:nvSpPr>
          <p:cNvPr id="10" name="TextBox 9">
            <a:extLst>
              <a:ext uri="{FF2B5EF4-FFF2-40B4-BE49-F238E27FC236}">
                <a16:creationId xmlns:a16="http://schemas.microsoft.com/office/drawing/2014/main" id="{14BE54C9-82E7-8C2B-4B42-CD1BE982EF90}"/>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88769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15F8-FBD0-4E18-6BDF-C3A66DE41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57603-9965-1EF9-F2A6-C2DF5E3F4412}"/>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OBJECTIVE</a:t>
            </a:r>
          </a:p>
        </p:txBody>
      </p:sp>
      <p:pic>
        <p:nvPicPr>
          <p:cNvPr id="7" name="Picture 6">
            <a:extLst>
              <a:ext uri="{FF2B5EF4-FFF2-40B4-BE49-F238E27FC236}">
                <a16:creationId xmlns:a16="http://schemas.microsoft.com/office/drawing/2014/main" id="{4A63F4F8-BDFF-5FBD-7EF9-384888096D93}"/>
              </a:ext>
            </a:extLst>
          </p:cNvPr>
          <p:cNvPicPr>
            <a:picLocks noChangeAspect="1"/>
          </p:cNvPicPr>
          <p:nvPr/>
        </p:nvPicPr>
        <p:blipFill>
          <a:blip r:embed="rId2"/>
          <a:stretch>
            <a:fillRect/>
          </a:stretch>
        </p:blipFill>
        <p:spPr>
          <a:xfrm>
            <a:off x="546939" y="512569"/>
            <a:ext cx="978762" cy="953928"/>
          </a:xfrm>
          <a:prstGeom prst="rect">
            <a:avLst/>
          </a:prstGeom>
        </p:spPr>
      </p:pic>
      <p:pic>
        <p:nvPicPr>
          <p:cNvPr id="8" name="Picture 7">
            <a:extLst>
              <a:ext uri="{FF2B5EF4-FFF2-40B4-BE49-F238E27FC236}">
                <a16:creationId xmlns:a16="http://schemas.microsoft.com/office/drawing/2014/main" id="{B757400C-9629-42E1-C79A-FBE23EEE7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8804" y="523181"/>
            <a:ext cx="835001" cy="1078748"/>
          </a:xfrm>
          <a:prstGeom prst="rect">
            <a:avLst/>
          </a:prstGeom>
        </p:spPr>
      </p:pic>
      <p:sp>
        <p:nvSpPr>
          <p:cNvPr id="3" name="Footer Placeholder 2">
            <a:extLst>
              <a:ext uri="{FF2B5EF4-FFF2-40B4-BE49-F238E27FC236}">
                <a16:creationId xmlns:a16="http://schemas.microsoft.com/office/drawing/2014/main" id="{6C40F6BA-9046-A10A-3354-1F6DC059ED6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E2B87D7D-3285-31F5-A56F-BEC420AC184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3</a:t>
            </a:fld>
            <a:endParaRPr lang="en-IN" dirty="0"/>
          </a:p>
        </p:txBody>
      </p:sp>
      <p:sp>
        <p:nvSpPr>
          <p:cNvPr id="5" name="TextBox 4">
            <a:extLst>
              <a:ext uri="{FF2B5EF4-FFF2-40B4-BE49-F238E27FC236}">
                <a16:creationId xmlns:a16="http://schemas.microsoft.com/office/drawing/2014/main" id="{2FA05329-7F26-805C-2797-D24B916EDE4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6" name="TextBox 5">
            <a:extLst>
              <a:ext uri="{FF2B5EF4-FFF2-40B4-BE49-F238E27FC236}">
                <a16:creationId xmlns:a16="http://schemas.microsoft.com/office/drawing/2014/main" id="{C5B4EF43-AD57-0CB1-A41E-BE59CBAE914E}"/>
              </a:ext>
            </a:extLst>
          </p:cNvPr>
          <p:cNvSpPr txBox="1"/>
          <p:nvPr/>
        </p:nvSpPr>
        <p:spPr>
          <a:xfrm>
            <a:off x="1111269" y="1654534"/>
            <a:ext cx="10101214" cy="4661276"/>
          </a:xfrm>
          <a:prstGeom prst="rect">
            <a:avLst/>
          </a:prstGeom>
          <a:noFill/>
        </p:spPr>
        <p:txBody>
          <a:bodyPr wrap="square" rtlCol="0">
            <a:spAutoFit/>
          </a:bodyPr>
          <a:lstStyle/>
          <a:p>
            <a:pPr marL="342900" indent="-342900" algn="just">
              <a:lnSpc>
                <a:spcPct val="150000"/>
              </a:lnSpc>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develop a web-based platform where donors can register by providing their personal information, blood group, and select their real-time geographic location using an interactive map.</a:t>
            </a:r>
          </a:p>
          <a:p>
            <a:pPr marL="342900" indent="-342900" algn="just">
              <a:lnSpc>
                <a:spcPct val="150000"/>
              </a:lnSpc>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enable recipients to search for required blood groups and display a list of matching donors along with their respective locations on a user-friendly map interface.</a:t>
            </a:r>
          </a:p>
          <a:p>
            <a:pPr marL="342900" indent="-342900" algn="just">
              <a:lnSpc>
                <a:spcPct val="150000"/>
              </a:lnSpc>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incorporate a distance calculation mechanism that measures the proximity between a selected target location (such as a hospital) and the donors' locations to help identify the nearest available donors.</a:t>
            </a:r>
          </a:p>
          <a:p>
            <a:pPr marL="342900" indent="-342900" algn="just">
              <a:lnSpc>
                <a:spcPct val="150000"/>
              </a:lnSpc>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implement a notification system that allows recipients to quickly send alerts or messages to selected donors, improving communication efficiency during urgent blood requirements.</a:t>
            </a:r>
          </a:p>
        </p:txBody>
      </p:sp>
    </p:spTree>
    <p:extLst>
      <p:ext uri="{BB962C8B-B14F-4D97-AF65-F5344CB8AC3E}">
        <p14:creationId xmlns:p14="http://schemas.microsoft.com/office/powerpoint/2010/main" val="207552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B8C1-999B-4CCF-4F51-044707072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E96CF-62E8-3667-18F7-B203E129BFB8}"/>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pic>
        <p:nvPicPr>
          <p:cNvPr id="7" name="Picture 6">
            <a:extLst>
              <a:ext uri="{FF2B5EF4-FFF2-40B4-BE49-F238E27FC236}">
                <a16:creationId xmlns:a16="http://schemas.microsoft.com/office/drawing/2014/main" id="{5D660B60-F045-A041-B90A-3B8459A1E1C3}"/>
              </a:ext>
            </a:extLst>
          </p:cNvPr>
          <p:cNvPicPr>
            <a:picLocks noChangeAspect="1"/>
          </p:cNvPicPr>
          <p:nvPr/>
        </p:nvPicPr>
        <p:blipFill>
          <a:blip r:embed="rId2"/>
          <a:stretch>
            <a:fillRect/>
          </a:stretch>
        </p:blipFill>
        <p:spPr>
          <a:xfrm>
            <a:off x="382024" y="286603"/>
            <a:ext cx="978762" cy="953928"/>
          </a:xfrm>
          <a:prstGeom prst="rect">
            <a:avLst/>
          </a:prstGeom>
        </p:spPr>
      </p:pic>
      <p:pic>
        <p:nvPicPr>
          <p:cNvPr id="8" name="Picture 7">
            <a:extLst>
              <a:ext uri="{FF2B5EF4-FFF2-40B4-BE49-F238E27FC236}">
                <a16:creationId xmlns:a16="http://schemas.microsoft.com/office/drawing/2014/main" id="{48F0F0D6-2C6D-2D51-620E-6208FBB6A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470" y="292808"/>
            <a:ext cx="835001" cy="1078748"/>
          </a:xfrm>
          <a:prstGeom prst="rect">
            <a:avLst/>
          </a:prstGeom>
        </p:spPr>
      </p:pic>
      <p:sp>
        <p:nvSpPr>
          <p:cNvPr id="4" name="Footer Placeholder 2">
            <a:extLst>
              <a:ext uri="{FF2B5EF4-FFF2-40B4-BE49-F238E27FC236}">
                <a16:creationId xmlns:a16="http://schemas.microsoft.com/office/drawing/2014/main" id="{89EE0338-01C7-27BD-3C9E-7C514FAF167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EE43F62F-0C41-E63D-700E-28EDBA685FF4}"/>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4</a:t>
            </a:fld>
            <a:endParaRPr lang="en-IN" dirty="0"/>
          </a:p>
        </p:txBody>
      </p:sp>
      <p:sp>
        <p:nvSpPr>
          <p:cNvPr id="9" name="TextBox 8">
            <a:extLst>
              <a:ext uri="{FF2B5EF4-FFF2-40B4-BE49-F238E27FC236}">
                <a16:creationId xmlns:a16="http://schemas.microsoft.com/office/drawing/2014/main" id="{3D889B96-F0BE-9A02-4673-9EB768C39D3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graphicFrame>
        <p:nvGraphicFramePr>
          <p:cNvPr id="10" name="Table 9">
            <a:extLst>
              <a:ext uri="{FF2B5EF4-FFF2-40B4-BE49-F238E27FC236}">
                <a16:creationId xmlns:a16="http://schemas.microsoft.com/office/drawing/2014/main" id="{D9610C81-2D0B-B4B0-3850-885E37704DBE}"/>
              </a:ext>
            </a:extLst>
          </p:cNvPr>
          <p:cNvGraphicFramePr>
            <a:graphicFrameLocks noGrp="1"/>
          </p:cNvGraphicFramePr>
          <p:nvPr/>
        </p:nvGraphicFramePr>
        <p:xfrm>
          <a:off x="1096963" y="3674745"/>
          <a:ext cx="10058400" cy="365760"/>
        </p:xfrm>
        <a:graphic>
          <a:graphicData uri="http://schemas.openxmlformats.org/drawingml/2006/table">
            <a:tbl>
              <a:tblPr/>
              <a:tblGrid>
                <a:gridCol w="10058400">
                  <a:extLst>
                    <a:ext uri="{9D8B030D-6E8A-4147-A177-3AD203B41FA5}">
                      <a16:colId xmlns:a16="http://schemas.microsoft.com/office/drawing/2014/main" val="1222551978"/>
                    </a:ext>
                  </a:extLst>
                </a:gridCol>
              </a:tblGrid>
              <a:tr h="0">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1909395750"/>
                  </a:ext>
                </a:extLst>
              </a:tr>
            </a:tbl>
          </a:graphicData>
        </a:graphic>
      </p:graphicFrame>
      <p:graphicFrame>
        <p:nvGraphicFramePr>
          <p:cNvPr id="6" name="Table 5">
            <a:extLst>
              <a:ext uri="{FF2B5EF4-FFF2-40B4-BE49-F238E27FC236}">
                <a16:creationId xmlns:a16="http://schemas.microsoft.com/office/drawing/2014/main" id="{C9ADCAD3-645E-859D-AE4E-2E2C8BE751CA}"/>
              </a:ext>
            </a:extLst>
          </p:cNvPr>
          <p:cNvGraphicFramePr>
            <a:graphicFrameLocks noGrp="1"/>
          </p:cNvGraphicFramePr>
          <p:nvPr>
            <p:extLst>
              <p:ext uri="{D42A27DB-BD31-4B8C-83A1-F6EECF244321}">
                <p14:modId xmlns:p14="http://schemas.microsoft.com/office/powerpoint/2010/main" val="2483664192"/>
              </p:ext>
            </p:extLst>
          </p:nvPr>
        </p:nvGraphicFramePr>
        <p:xfrm>
          <a:off x="440091" y="1570650"/>
          <a:ext cx="11311818" cy="4550325"/>
        </p:xfrm>
        <a:graphic>
          <a:graphicData uri="http://schemas.openxmlformats.org/drawingml/2006/table">
            <a:tbl>
              <a:tblPr>
                <a:tableStyleId>{69CF1AB2-1976-4502-BF36-3FF5EA218861}</a:tableStyleId>
              </a:tblPr>
              <a:tblGrid>
                <a:gridCol w="901316">
                  <a:extLst>
                    <a:ext uri="{9D8B030D-6E8A-4147-A177-3AD203B41FA5}">
                      <a16:colId xmlns:a16="http://schemas.microsoft.com/office/drawing/2014/main" val="1436817326"/>
                    </a:ext>
                  </a:extLst>
                </a:gridCol>
                <a:gridCol w="4754592">
                  <a:extLst>
                    <a:ext uri="{9D8B030D-6E8A-4147-A177-3AD203B41FA5}">
                      <a16:colId xmlns:a16="http://schemas.microsoft.com/office/drawing/2014/main" val="3863598178"/>
                    </a:ext>
                  </a:extLst>
                </a:gridCol>
                <a:gridCol w="1146663">
                  <a:extLst>
                    <a:ext uri="{9D8B030D-6E8A-4147-A177-3AD203B41FA5}">
                      <a16:colId xmlns:a16="http://schemas.microsoft.com/office/drawing/2014/main" val="49272131"/>
                    </a:ext>
                  </a:extLst>
                </a:gridCol>
                <a:gridCol w="2390727">
                  <a:extLst>
                    <a:ext uri="{9D8B030D-6E8A-4147-A177-3AD203B41FA5}">
                      <a16:colId xmlns:a16="http://schemas.microsoft.com/office/drawing/2014/main" val="3791319594"/>
                    </a:ext>
                  </a:extLst>
                </a:gridCol>
                <a:gridCol w="2118520">
                  <a:extLst>
                    <a:ext uri="{9D8B030D-6E8A-4147-A177-3AD203B41FA5}">
                      <a16:colId xmlns:a16="http://schemas.microsoft.com/office/drawing/2014/main" val="2818452679"/>
                    </a:ext>
                  </a:extLst>
                </a:gridCol>
              </a:tblGrid>
              <a:tr h="646098">
                <a:tc>
                  <a:txBody>
                    <a:bodyPr/>
                    <a:lstStyle/>
                    <a:p>
                      <a:pPr algn="ctr"/>
                      <a:r>
                        <a:rPr lang="en-IN" sz="2300" b="1" dirty="0" err="1">
                          <a:latin typeface="Arial Narrow" panose="020B0606020202030204" pitchFamily="34" charset="0"/>
                        </a:rPr>
                        <a:t>S.No</a:t>
                      </a:r>
                      <a:endParaRPr lang="en-IN" sz="2300" b="1" dirty="0">
                        <a:latin typeface="Arial Narrow" panose="020B0606020202030204" pitchFamily="34" charset="0"/>
                      </a:endParaRP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IN" sz="2300" b="1" dirty="0">
                          <a:latin typeface="Arial Narrow" panose="020B0606020202030204" pitchFamily="34" charset="0"/>
                        </a:rPr>
                        <a:t>Paper Title</a:t>
                      </a: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IN" sz="2300" b="1" dirty="0">
                          <a:latin typeface="Arial Narrow" panose="020B0606020202030204" pitchFamily="34" charset="0"/>
                        </a:rPr>
                        <a:t>Year</a:t>
                      </a: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US" sz="2300" b="1" dirty="0">
                          <a:latin typeface="Arial Narrow" panose="020B0606020202030204" pitchFamily="34" charset="0"/>
                        </a:rPr>
                        <a:t>Technology</a:t>
                      </a:r>
                      <a:endParaRPr lang="en-IN" sz="2300" b="1" dirty="0">
                        <a:latin typeface="Arial Narrow" panose="020B0606020202030204" pitchFamily="34" charset="0"/>
                      </a:endParaRPr>
                    </a:p>
                  </a:txBody>
                  <a:tcPr marL="29579" marR="29579" marT="14789" marB="14789"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300" b="1" dirty="0">
                          <a:latin typeface="Arial Narrow" panose="020B0606020202030204" pitchFamily="34" charset="0"/>
                        </a:rPr>
                        <a:t>Limitations</a:t>
                      </a:r>
                      <a:endParaRPr lang="en-IN" sz="2300" b="1" dirty="0">
                        <a:latin typeface="Arial Narrow" panose="020B0606020202030204" pitchFamily="34" charset="0"/>
                      </a:endParaRPr>
                    </a:p>
                  </a:txBody>
                  <a:tcPr marL="29579" marR="29579" marT="14789" marB="14789"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825936"/>
                  </a:ext>
                </a:extLst>
              </a:tr>
              <a:tr h="12505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b="0" kern="1200" dirty="0">
                          <a:solidFill>
                            <a:schemeClr val="dk1"/>
                          </a:solidFill>
                          <a:latin typeface="Times New Roman" panose="02020603050405020304" pitchFamily="18" charset="0"/>
                          <a:ea typeface="+mn-ea"/>
                          <a:cs typeface="Times New Roman" panose="02020603050405020304" pitchFamily="18" charset="0"/>
                        </a:rPr>
                        <a:t>1</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r>
                        <a:rPr lang="en-US" sz="2000" dirty="0">
                          <a:latin typeface="Times New Roman" panose="02020603050405020304" pitchFamily="18" charset="0"/>
                          <a:cs typeface="Times New Roman" panose="02020603050405020304" pitchFamily="18" charset="0"/>
                        </a:rPr>
                        <a:t>A Smart Blood Bank System Using IoT and Cloud Computing and it was an </a:t>
                      </a:r>
                      <a:r>
                        <a:rPr lang="en-IN" sz="2000" dirty="0">
                          <a:latin typeface="Times New Roman" panose="02020603050405020304" pitchFamily="18" charset="0"/>
                          <a:cs typeface="Times New Roman" panose="02020603050405020304" pitchFamily="18" charset="0"/>
                        </a:rPr>
                        <a:t>underlying algorithmic approach</a:t>
                      </a:r>
                    </a:p>
                    <a:p>
                      <a:pPr marL="0" algn="just" defTabSz="914400" rtl="0" eaLnBrk="1" latinLnBrk="0" hangingPunct="1"/>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Times New Roman" panose="02020603050405020304" pitchFamily="18" charset="0"/>
                          <a:ea typeface="+mn-ea"/>
                          <a:cs typeface="Times New Roman" panose="02020603050405020304" pitchFamily="18" charset="0"/>
                        </a:rPr>
                        <a:t>2016</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sz="2000" dirty="0">
                          <a:latin typeface="Times New Roman" panose="02020603050405020304" pitchFamily="18" charset="0"/>
                          <a:cs typeface="Times New Roman" panose="02020603050405020304" pitchFamily="18" charset="0"/>
                        </a:rPr>
                        <a:t>IoT devices and cloud storage</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Requires continuous internet connectivity for real-time updates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5659189"/>
                  </a:ext>
                </a:extLst>
              </a:tr>
              <a:tr h="1404895">
                <a:tc>
                  <a:txBody>
                    <a:bodyPr/>
                    <a:lstStyle/>
                    <a:p>
                      <a:pPr marL="0" algn="ctr" defTabSz="914400" rtl="0" eaLnBrk="1" latinLnBrk="0" hangingPunct="1"/>
                      <a:r>
                        <a:rPr lang="en-US" sz="2300" b="0" kern="1200" dirty="0">
                          <a:solidFill>
                            <a:schemeClr val="dk1"/>
                          </a:solidFill>
                          <a:latin typeface="Times New Roman" panose="02020603050405020304" pitchFamily="18" charset="0"/>
                          <a:ea typeface="+mn-ea"/>
                          <a:cs typeface="Times New Roman" panose="02020603050405020304" pitchFamily="18" charset="0"/>
                        </a:rPr>
                        <a:t>2</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algn="just"/>
                      <a:r>
                        <a:rPr lang="en-US" sz="2000" b="0" dirty="0">
                          <a:latin typeface="Times New Roman" panose="02020603050405020304" pitchFamily="18" charset="0"/>
                          <a:cs typeface="Times New Roman" panose="02020603050405020304" pitchFamily="18" charset="0"/>
                        </a:rPr>
                        <a:t>Blood Donation and Life Saving System using Mobile Application </a:t>
                      </a:r>
                      <a:r>
                        <a:rPr lang="en-US" sz="2000" dirty="0">
                          <a:latin typeface="Times New Roman" panose="02020603050405020304" pitchFamily="18" charset="0"/>
                          <a:cs typeface="Times New Roman" panose="02020603050405020304" pitchFamily="18" charset="0"/>
                        </a:rPr>
                        <a:t>Here’s a common algorithm flow used in such mobile-based systems</a:t>
                      </a:r>
                      <a:endParaRPr lang="en-US" sz="2000" b="0" dirty="0">
                        <a:latin typeface="Times New Roman" panose="02020603050405020304" pitchFamily="18" charset="0"/>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2017</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Mobile app with backend database</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Limited accuracy in donor location without GPS integration</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8719812"/>
                  </a:ext>
                </a:extLst>
              </a:tr>
              <a:tr h="1129265">
                <a:tc>
                  <a:txBody>
                    <a:bodyPr/>
                    <a:lstStyle/>
                    <a:p>
                      <a:pPr marL="0" algn="ctr" defTabSz="914400" rtl="0" eaLnBrk="1" latinLnBrk="0" hangingPunct="1"/>
                      <a:r>
                        <a:rPr lang="en-US" sz="2300" b="0" kern="1200" dirty="0">
                          <a:solidFill>
                            <a:schemeClr val="dk1"/>
                          </a:solidFill>
                          <a:latin typeface="Times New Roman" panose="02020603050405020304" pitchFamily="18" charset="0"/>
                          <a:ea typeface="+mn-ea"/>
                          <a:cs typeface="Times New Roman" panose="02020603050405020304" pitchFamily="18" charset="0"/>
                        </a:rPr>
                        <a:t>3</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A Survey on Smart Blood Bank System Using GPS and GSM Here’s the </a:t>
                      </a:r>
                      <a:r>
                        <a:rPr lang="en-US" sz="2000" b="0" dirty="0">
                          <a:latin typeface="Times New Roman" panose="02020603050405020304" pitchFamily="18" charset="0"/>
                          <a:cs typeface="Times New Roman" panose="02020603050405020304" pitchFamily="18" charset="0"/>
                        </a:rPr>
                        <a:t>typical algorithm used in such GPS and GSM-based Smart Blood Bank Systems</a:t>
                      </a:r>
                    </a:p>
                  </a:txBody>
                  <a:tcPr marL="29579" marR="29579" marT="14789" marB="14789" anchor="ctr"/>
                </a:tc>
                <a:tc>
                  <a:txBody>
                    <a:bodyPr/>
                    <a:lstStyle/>
                    <a:p>
                      <a:pPr marL="0" algn="ctr"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2017</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GPS tracking and GSM for SMS alerts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GSM signal issues in remote or low-network areas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725857"/>
                  </a:ext>
                </a:extLst>
              </a:tr>
            </a:tbl>
          </a:graphicData>
        </a:graphic>
      </p:graphicFrame>
    </p:spTree>
    <p:extLst>
      <p:ext uri="{BB962C8B-B14F-4D97-AF65-F5344CB8AC3E}">
        <p14:creationId xmlns:p14="http://schemas.microsoft.com/office/powerpoint/2010/main" val="122213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0A0D7-A4EB-EF47-7012-273D33B65AC4}"/>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0F7BAE2-56CE-0391-ECEA-C5619F93F96F}"/>
              </a:ext>
            </a:extLst>
          </p:cNvPr>
          <p:cNvGraphicFramePr>
            <a:graphicFrameLocks noGrp="1"/>
          </p:cNvGraphicFramePr>
          <p:nvPr>
            <p:extLst>
              <p:ext uri="{D42A27DB-BD31-4B8C-83A1-F6EECF244321}">
                <p14:modId xmlns:p14="http://schemas.microsoft.com/office/powerpoint/2010/main" val="1637378585"/>
              </p:ext>
            </p:extLst>
          </p:nvPr>
        </p:nvGraphicFramePr>
        <p:xfrm>
          <a:off x="279400" y="1546687"/>
          <a:ext cx="11694160" cy="4455405"/>
        </p:xfrm>
        <a:graphic>
          <a:graphicData uri="http://schemas.openxmlformats.org/drawingml/2006/table">
            <a:tbl>
              <a:tblPr>
                <a:tableStyleId>{69CF1AB2-1976-4502-BF36-3FF5EA218861}</a:tableStyleId>
              </a:tblPr>
              <a:tblGrid>
                <a:gridCol w="931782">
                  <a:extLst>
                    <a:ext uri="{9D8B030D-6E8A-4147-A177-3AD203B41FA5}">
                      <a16:colId xmlns:a16="http://schemas.microsoft.com/office/drawing/2014/main" val="700721332"/>
                    </a:ext>
                  </a:extLst>
                </a:gridCol>
                <a:gridCol w="4915298">
                  <a:extLst>
                    <a:ext uri="{9D8B030D-6E8A-4147-A177-3AD203B41FA5}">
                      <a16:colId xmlns:a16="http://schemas.microsoft.com/office/drawing/2014/main" val="3361487560"/>
                    </a:ext>
                  </a:extLst>
                </a:gridCol>
                <a:gridCol w="1185420">
                  <a:extLst>
                    <a:ext uri="{9D8B030D-6E8A-4147-A177-3AD203B41FA5}">
                      <a16:colId xmlns:a16="http://schemas.microsoft.com/office/drawing/2014/main" val="2531566505"/>
                    </a:ext>
                  </a:extLst>
                </a:gridCol>
                <a:gridCol w="2471533">
                  <a:extLst>
                    <a:ext uri="{9D8B030D-6E8A-4147-A177-3AD203B41FA5}">
                      <a16:colId xmlns:a16="http://schemas.microsoft.com/office/drawing/2014/main" val="951006298"/>
                    </a:ext>
                  </a:extLst>
                </a:gridCol>
                <a:gridCol w="2190127">
                  <a:extLst>
                    <a:ext uri="{9D8B030D-6E8A-4147-A177-3AD203B41FA5}">
                      <a16:colId xmlns:a16="http://schemas.microsoft.com/office/drawing/2014/main" val="786531469"/>
                    </a:ext>
                  </a:extLst>
                </a:gridCol>
              </a:tblGrid>
              <a:tr h="328552">
                <a:tc>
                  <a:txBody>
                    <a:bodyPr/>
                    <a:lstStyle/>
                    <a:p>
                      <a:pPr algn="ctr"/>
                      <a:r>
                        <a:rPr lang="en-IN" sz="2300" b="1" dirty="0" err="1">
                          <a:latin typeface="Arial Narrow" panose="020B0606020202030204" pitchFamily="34" charset="0"/>
                        </a:rPr>
                        <a:t>S.No</a:t>
                      </a:r>
                      <a:endParaRPr lang="en-IN" sz="2300" b="1" dirty="0">
                        <a:latin typeface="Arial Narrow" panose="020B0606020202030204" pitchFamily="34" charset="0"/>
                      </a:endParaRP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IN" sz="2300" b="1">
                          <a:latin typeface="Arial Narrow" panose="020B0606020202030204" pitchFamily="34" charset="0"/>
                        </a:rPr>
                        <a:t>Paper Title</a:t>
                      </a:r>
                      <a:endParaRPr lang="en-IN" sz="2300" b="1" dirty="0">
                        <a:latin typeface="Arial Narrow" panose="020B0606020202030204" pitchFamily="34" charset="0"/>
                      </a:endParaRP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IN" sz="2300" b="1">
                          <a:latin typeface="Arial Narrow" panose="020B0606020202030204" pitchFamily="34" charset="0"/>
                        </a:rPr>
                        <a:t>Year</a:t>
                      </a:r>
                      <a:endParaRPr lang="en-IN" sz="2300" b="1" dirty="0">
                        <a:latin typeface="Arial Narrow" panose="020B0606020202030204" pitchFamily="34" charset="0"/>
                      </a:endParaRP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US" sz="2300" b="1" dirty="0">
                          <a:latin typeface="Arial Narrow" panose="020B0606020202030204" pitchFamily="34" charset="0"/>
                        </a:rPr>
                        <a:t>Technology</a:t>
                      </a:r>
                      <a:endParaRPr lang="en-IN" sz="2300" b="1" dirty="0">
                        <a:latin typeface="Arial Narrow" panose="020B0606020202030204" pitchFamily="34" charset="0"/>
                      </a:endParaRPr>
                    </a:p>
                  </a:txBody>
                  <a:tcPr marL="29579" marR="29579" marT="14789" marB="14789"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300" b="1" dirty="0">
                          <a:latin typeface="Arial Narrow" panose="020B0606020202030204" pitchFamily="34" charset="0"/>
                        </a:rPr>
                        <a:t>Limitations</a:t>
                      </a:r>
                      <a:endParaRPr lang="en-IN" sz="2300" b="1" dirty="0">
                        <a:latin typeface="Arial Narrow" panose="020B0606020202030204" pitchFamily="34" charset="0"/>
                      </a:endParaRPr>
                    </a:p>
                  </a:txBody>
                  <a:tcPr marL="29579" marR="29579" marT="14789" marB="14789"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083097"/>
                  </a:ext>
                </a:extLst>
              </a:tr>
              <a:tr h="9202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b="0" kern="1200" dirty="0">
                          <a:solidFill>
                            <a:schemeClr val="dk1"/>
                          </a:solidFill>
                          <a:latin typeface="Times New Roman" panose="02020603050405020304" pitchFamily="18" charset="0"/>
                          <a:ea typeface="+mn-ea"/>
                          <a:cs typeface="Times New Roman" panose="02020603050405020304" pitchFamily="18" charset="0"/>
                        </a:rPr>
                        <a:t>7</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Times New Roman" panose="02020603050405020304" pitchFamily="18" charset="0"/>
                          <a:ea typeface="+mn-ea"/>
                          <a:cs typeface="Times New Roman" panose="02020603050405020304" pitchFamily="18" charset="0"/>
                        </a:rPr>
                        <a:t>An IoT Based Real-Time Blood Donor Tracking and Notification System and here’s algorithm was </a:t>
                      </a:r>
                      <a:r>
                        <a:rPr lang="en-US" sz="2000" b="0" dirty="0">
                          <a:latin typeface="Times New Roman" panose="02020603050405020304" pitchFamily="18" charset="0"/>
                          <a:cs typeface="Times New Roman" panose="02020603050405020304" pitchFamily="18" charset="0"/>
                        </a:rPr>
                        <a:t>Haversine Formula </a:t>
                      </a:r>
                      <a:r>
                        <a:rPr lang="en-US" sz="2000" dirty="0">
                          <a:latin typeface="Times New Roman" panose="02020603050405020304" pitchFamily="18" charset="0"/>
                          <a:cs typeface="Times New Roman" panose="02020603050405020304" pitchFamily="18" charset="0"/>
                        </a:rPr>
                        <a:t>(or Great Circle Distance)</a:t>
                      </a:r>
                      <a:endParaRPr lang="en-IN" sz="20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Times New Roman" panose="02020603050405020304" pitchFamily="18" charset="0"/>
                          <a:ea typeface="+mn-ea"/>
                          <a:cs typeface="Times New Roman" panose="02020603050405020304" pitchFamily="18" charset="0"/>
                        </a:rPr>
                        <a:t>2021</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IoT devices with Haversine formula for distance tracking</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Hardware cost and deployment complexity</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6882485"/>
                  </a:ext>
                </a:extLst>
              </a:tr>
              <a:tr h="1242069">
                <a:tc>
                  <a:txBody>
                    <a:bodyPr/>
                    <a:lstStyle/>
                    <a:p>
                      <a:pPr marL="0" algn="ctr" defTabSz="914400" rtl="0" eaLnBrk="1" latinLnBrk="0" hangingPunct="1"/>
                      <a:r>
                        <a:rPr lang="en-US" sz="2300" b="0" kern="1200" dirty="0">
                          <a:solidFill>
                            <a:schemeClr val="dk1"/>
                          </a:solidFill>
                          <a:latin typeface="Times New Roman" panose="02020603050405020304" pitchFamily="18" charset="0"/>
                          <a:ea typeface="+mn-ea"/>
                          <a:cs typeface="Times New Roman" panose="02020603050405020304" pitchFamily="18" charset="0"/>
                        </a:rPr>
                        <a:t>8</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r>
                        <a:rPr lang="en-US" sz="2000" kern="1200" dirty="0">
                          <a:solidFill>
                            <a:schemeClr val="dk1"/>
                          </a:solidFill>
                          <a:latin typeface="Times New Roman" panose="02020603050405020304" pitchFamily="18" charset="0"/>
                          <a:ea typeface="+mn-ea"/>
                          <a:cs typeface="Times New Roman" panose="02020603050405020304" pitchFamily="18" charset="0"/>
                        </a:rPr>
                        <a:t>Blood Bank Management System  </a:t>
                      </a:r>
                      <a:r>
                        <a:rPr lang="en-US" sz="2000" b="0" dirty="0">
                          <a:latin typeface="Times New Roman" panose="02020603050405020304" pitchFamily="18" charset="0"/>
                          <a:cs typeface="Times New Roman" panose="02020603050405020304" pitchFamily="18" charset="0"/>
                        </a:rPr>
                        <a:t>Algorithms Used in GIS-Based</a:t>
                      </a:r>
                    </a:p>
                    <a:p>
                      <a:r>
                        <a:rPr lang="en-US" sz="2000" b="0" dirty="0">
                          <a:latin typeface="Times New Roman" panose="02020603050405020304" pitchFamily="18" charset="0"/>
                          <a:cs typeface="Times New Roman" panose="02020603050405020304" pitchFamily="18" charset="0"/>
                        </a:rPr>
                        <a:t>Shortest Path Algorithm</a:t>
                      </a:r>
                    </a:p>
                    <a:p>
                      <a:pPr marL="0" algn="just" defTabSz="914400" rtl="0" eaLnBrk="1" latinLnBrk="0" hangingPunct="1"/>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2022</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GIS algorithms with shortest path calculation</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Complex GIS setup and high computational requirements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1305326"/>
                  </a:ext>
                </a:extLst>
              </a:tr>
              <a:tr h="1272951">
                <a:tc>
                  <a:txBody>
                    <a:bodyPr/>
                    <a:lstStyle/>
                    <a:p>
                      <a:pPr marL="0" algn="ctr" defTabSz="914400" rtl="0" eaLnBrk="1" latinLnBrk="0" hangingPunct="1"/>
                      <a:r>
                        <a:rPr lang="en-US" sz="2300" b="0" kern="1200" dirty="0">
                          <a:solidFill>
                            <a:schemeClr val="dk1"/>
                          </a:solidFill>
                          <a:latin typeface="Times New Roman" panose="02020603050405020304" pitchFamily="18" charset="0"/>
                          <a:ea typeface="+mn-ea"/>
                          <a:cs typeface="Times New Roman" panose="02020603050405020304" pitchFamily="18" charset="0"/>
                        </a:rPr>
                        <a:t>9</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Times New Roman" panose="02020603050405020304" pitchFamily="18" charset="0"/>
                          <a:ea typeface="+mn-ea"/>
                          <a:cs typeface="Times New Roman" panose="02020603050405020304" pitchFamily="18" charset="0"/>
                        </a:rPr>
                        <a:t>GIS-Based Blood Donor Information System </a:t>
                      </a:r>
                      <a:r>
                        <a:rPr lang="en-US" sz="2000" dirty="0">
                          <a:latin typeface="Times New Roman" panose="02020603050405020304" pitchFamily="18" charset="0"/>
                          <a:cs typeface="Times New Roman" panose="02020603050405020304" pitchFamily="18" charset="0"/>
                        </a:rPr>
                        <a:t>The system relies on </a:t>
                      </a:r>
                      <a:r>
                        <a:rPr lang="en-US" sz="2000" b="0" dirty="0">
                          <a:latin typeface="Times New Roman" panose="02020603050405020304" pitchFamily="18" charset="0"/>
                          <a:cs typeface="Times New Roman" panose="02020603050405020304" pitchFamily="18" charset="0"/>
                        </a:rPr>
                        <a:t>geospatial algorithms and data-matching logic</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p>
                      <a:pPr marL="0" algn="just" defTabSz="914400" rtl="0" eaLnBrk="1" latinLnBrk="0" hangingPunct="1"/>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2022</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l" defTabSz="914400" rtl="0" eaLnBrk="1" latinLnBrk="0" hangingPunct="1"/>
                      <a:r>
                        <a:rPr lang="en-US" sz="2000" dirty="0">
                          <a:latin typeface="Times New Roman" panose="02020603050405020304" pitchFamily="18" charset="0"/>
                          <a:cs typeface="Times New Roman" panose="02020603050405020304" pitchFamily="18" charset="0"/>
                        </a:rPr>
                        <a:t>Geospatial data processing with matching logic</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Requires access to detailed and updated geographic data</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8528359"/>
                  </a:ext>
                </a:extLst>
              </a:tr>
            </a:tbl>
          </a:graphicData>
        </a:graphic>
      </p:graphicFrame>
      <p:sp>
        <p:nvSpPr>
          <p:cNvPr id="11" name="Title 1">
            <a:extLst>
              <a:ext uri="{FF2B5EF4-FFF2-40B4-BE49-F238E27FC236}">
                <a16:creationId xmlns:a16="http://schemas.microsoft.com/office/drawing/2014/main" id="{8E8F2936-C481-6D8A-D9BF-3AE54B0C6E7A}"/>
              </a:ext>
            </a:extLst>
          </p:cNvPr>
          <p:cNvSpPr>
            <a:spLocks noGrp="1"/>
          </p:cNvSpPr>
          <p:nvPr>
            <p:ph type="title"/>
          </p:nvPr>
        </p:nvSpPr>
        <p:spPr>
          <a:xfrm>
            <a:off x="1097280" y="286603"/>
            <a:ext cx="10058400" cy="1450757"/>
          </a:xfrm>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LITERATURE</a:t>
            </a:r>
            <a:r>
              <a:rPr lang="en-IN" sz="4000" b="1" dirty="0">
                <a:latin typeface="Arial Narrow" panose="020B0606020202030204" pitchFamily="34" charset="0"/>
              </a:rPr>
              <a:t> </a:t>
            </a:r>
            <a:r>
              <a:rPr lang="en-IN" sz="4000" b="1" dirty="0">
                <a:latin typeface="Times New Roman" panose="02020603050405020304" pitchFamily="18" charset="0"/>
                <a:cs typeface="Times New Roman" panose="02020603050405020304" pitchFamily="18" charset="0"/>
              </a:rPr>
              <a:t>SURVEY</a:t>
            </a:r>
          </a:p>
        </p:txBody>
      </p:sp>
      <p:pic>
        <p:nvPicPr>
          <p:cNvPr id="12" name="Picture 11">
            <a:extLst>
              <a:ext uri="{FF2B5EF4-FFF2-40B4-BE49-F238E27FC236}">
                <a16:creationId xmlns:a16="http://schemas.microsoft.com/office/drawing/2014/main" id="{E26D2CED-CC71-39DC-BB57-A3A7FC768690}"/>
              </a:ext>
            </a:extLst>
          </p:cNvPr>
          <p:cNvPicPr>
            <a:picLocks noChangeAspect="1"/>
          </p:cNvPicPr>
          <p:nvPr/>
        </p:nvPicPr>
        <p:blipFill>
          <a:blip r:embed="rId2"/>
          <a:stretch>
            <a:fillRect/>
          </a:stretch>
        </p:blipFill>
        <p:spPr>
          <a:xfrm>
            <a:off x="546939" y="460652"/>
            <a:ext cx="978762" cy="953928"/>
          </a:xfrm>
          <a:prstGeom prst="rect">
            <a:avLst/>
          </a:prstGeom>
        </p:spPr>
      </p:pic>
      <p:pic>
        <p:nvPicPr>
          <p:cNvPr id="13" name="Picture 12">
            <a:extLst>
              <a:ext uri="{FF2B5EF4-FFF2-40B4-BE49-F238E27FC236}">
                <a16:creationId xmlns:a16="http://schemas.microsoft.com/office/drawing/2014/main" id="{D0B7E22E-BD86-5BC6-4451-12F12BA53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219" y="459147"/>
            <a:ext cx="835001" cy="1078748"/>
          </a:xfrm>
          <a:prstGeom prst="rect">
            <a:avLst/>
          </a:prstGeom>
        </p:spPr>
      </p:pic>
      <p:sp>
        <p:nvSpPr>
          <p:cNvPr id="2" name="Footer Placeholder 2">
            <a:extLst>
              <a:ext uri="{FF2B5EF4-FFF2-40B4-BE49-F238E27FC236}">
                <a16:creationId xmlns:a16="http://schemas.microsoft.com/office/drawing/2014/main" id="{D4F5DF9A-0539-5095-66E1-E8B228CBDD1B}"/>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3" name="Slide Number Placeholder 3">
            <a:extLst>
              <a:ext uri="{FF2B5EF4-FFF2-40B4-BE49-F238E27FC236}">
                <a16:creationId xmlns:a16="http://schemas.microsoft.com/office/drawing/2014/main" id="{91386EC5-7330-1989-561D-D3DC6DCE061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5</a:t>
            </a:fld>
            <a:endParaRPr lang="en-IN" dirty="0"/>
          </a:p>
        </p:txBody>
      </p:sp>
      <p:sp>
        <p:nvSpPr>
          <p:cNvPr id="4" name="TextBox 3">
            <a:extLst>
              <a:ext uri="{FF2B5EF4-FFF2-40B4-BE49-F238E27FC236}">
                <a16:creationId xmlns:a16="http://schemas.microsoft.com/office/drawing/2014/main" id="{B8014FE6-AC3D-CB95-FC7D-73522D1F8E16}"/>
              </a:ext>
            </a:extLst>
          </p:cNvPr>
          <p:cNvSpPr txBox="1"/>
          <p:nvPr/>
        </p:nvSpPr>
        <p:spPr>
          <a:xfrm>
            <a:off x="841409" y="6459785"/>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151863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8910B5B-16F6-5D6F-51BA-03BF3A796DD5}"/>
              </a:ext>
            </a:extLst>
          </p:cNvPr>
          <p:cNvGraphicFramePr>
            <a:graphicFrameLocks noGrp="1"/>
          </p:cNvGraphicFramePr>
          <p:nvPr>
            <p:extLst>
              <p:ext uri="{D42A27DB-BD31-4B8C-83A1-F6EECF244321}">
                <p14:modId xmlns:p14="http://schemas.microsoft.com/office/powerpoint/2010/main" val="2855591187"/>
              </p:ext>
            </p:extLst>
          </p:nvPr>
        </p:nvGraphicFramePr>
        <p:xfrm>
          <a:off x="375920" y="1742958"/>
          <a:ext cx="11653520" cy="4583483"/>
        </p:xfrm>
        <a:graphic>
          <a:graphicData uri="http://schemas.openxmlformats.org/drawingml/2006/table">
            <a:tbl>
              <a:tblPr>
                <a:tableStyleId>{69CF1AB2-1976-4502-BF36-3FF5EA218861}</a:tableStyleId>
              </a:tblPr>
              <a:tblGrid>
                <a:gridCol w="928544">
                  <a:extLst>
                    <a:ext uri="{9D8B030D-6E8A-4147-A177-3AD203B41FA5}">
                      <a16:colId xmlns:a16="http://schemas.microsoft.com/office/drawing/2014/main" val="700721332"/>
                    </a:ext>
                  </a:extLst>
                </a:gridCol>
                <a:gridCol w="4898216">
                  <a:extLst>
                    <a:ext uri="{9D8B030D-6E8A-4147-A177-3AD203B41FA5}">
                      <a16:colId xmlns:a16="http://schemas.microsoft.com/office/drawing/2014/main" val="3361487560"/>
                    </a:ext>
                  </a:extLst>
                </a:gridCol>
                <a:gridCol w="1181300">
                  <a:extLst>
                    <a:ext uri="{9D8B030D-6E8A-4147-A177-3AD203B41FA5}">
                      <a16:colId xmlns:a16="http://schemas.microsoft.com/office/drawing/2014/main" val="2531566505"/>
                    </a:ext>
                  </a:extLst>
                </a:gridCol>
                <a:gridCol w="2462944">
                  <a:extLst>
                    <a:ext uri="{9D8B030D-6E8A-4147-A177-3AD203B41FA5}">
                      <a16:colId xmlns:a16="http://schemas.microsoft.com/office/drawing/2014/main" val="951006298"/>
                    </a:ext>
                  </a:extLst>
                </a:gridCol>
                <a:gridCol w="2182516">
                  <a:extLst>
                    <a:ext uri="{9D8B030D-6E8A-4147-A177-3AD203B41FA5}">
                      <a16:colId xmlns:a16="http://schemas.microsoft.com/office/drawing/2014/main" val="786531469"/>
                    </a:ext>
                  </a:extLst>
                </a:gridCol>
              </a:tblGrid>
              <a:tr h="812976">
                <a:tc>
                  <a:txBody>
                    <a:bodyPr/>
                    <a:lstStyle/>
                    <a:p>
                      <a:pPr algn="ctr"/>
                      <a:r>
                        <a:rPr lang="en-IN" sz="2300" b="1" dirty="0" err="1">
                          <a:latin typeface="Arial Narrow" panose="020B0606020202030204" pitchFamily="34" charset="0"/>
                        </a:rPr>
                        <a:t>S.No</a:t>
                      </a:r>
                      <a:endParaRPr lang="en-IN" sz="2300" b="1" dirty="0">
                        <a:latin typeface="Arial Narrow" panose="020B0606020202030204" pitchFamily="34" charset="0"/>
                      </a:endParaRP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IN" sz="2300" b="1" dirty="0">
                          <a:latin typeface="Arial Narrow" panose="020B0606020202030204" pitchFamily="34" charset="0"/>
                        </a:rPr>
                        <a:t>Paper Title</a:t>
                      </a: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algn="ctr"/>
                      <a:r>
                        <a:rPr lang="en-IN" sz="2300" b="1" dirty="0">
                          <a:latin typeface="Arial Narrow" panose="020B0606020202030204" pitchFamily="34" charset="0"/>
                        </a:rPr>
                        <a:t>Year</a:t>
                      </a:r>
                    </a:p>
                  </a:txBody>
                  <a:tcPr marL="29579" marR="29579" marT="14789" marB="14789"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dk1"/>
                          </a:solidFill>
                          <a:latin typeface="Times New Roman" panose="02020603050405020304" pitchFamily="18" charset="0"/>
                          <a:ea typeface="+mn-ea"/>
                          <a:cs typeface="Times New Roman" panose="02020603050405020304" pitchFamily="18" charset="0"/>
                        </a:rPr>
                        <a:t>Technology</a:t>
                      </a:r>
                    </a:p>
                  </a:txBody>
                  <a:tcPr marL="29579" marR="29579" marT="14789" marB="14789"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000" b="1" kern="1200">
                          <a:solidFill>
                            <a:schemeClr val="dk1"/>
                          </a:solidFill>
                          <a:latin typeface="Times New Roman" panose="02020603050405020304" pitchFamily="18" charset="0"/>
                          <a:ea typeface="+mn-ea"/>
                          <a:cs typeface="Times New Roman" panose="02020603050405020304" pitchFamily="18" charset="0"/>
                        </a:rPr>
                        <a:t>Limitations</a:t>
                      </a:r>
                      <a:endParaRPr lang="en-US" sz="2000" b="1"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083097"/>
                  </a:ext>
                </a:extLst>
              </a:tr>
              <a:tr h="9202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b="0" kern="1200" dirty="0">
                          <a:solidFill>
                            <a:schemeClr val="dk1"/>
                          </a:solidFill>
                          <a:latin typeface="Times New Roman" panose="02020603050405020304" pitchFamily="18" charset="0"/>
                          <a:ea typeface="+mn-ea"/>
                          <a:cs typeface="Times New Roman" panose="02020603050405020304" pitchFamily="18" charset="0"/>
                        </a:rPr>
                        <a:t>4</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Times New Roman" panose="02020603050405020304" pitchFamily="18" charset="0"/>
                          <a:ea typeface="+mn-ea"/>
                          <a:cs typeface="Times New Roman" panose="02020603050405020304" pitchFamily="18" charset="0"/>
                        </a:rPr>
                        <a:t>Location Based Blood Donor Finder Using Android Application </a:t>
                      </a:r>
                      <a:r>
                        <a:rPr lang="en-US" sz="2000" dirty="0">
                          <a:latin typeface="Times New Roman" panose="02020603050405020304" pitchFamily="18" charset="0"/>
                          <a:cs typeface="Times New Roman" panose="02020603050405020304" pitchFamily="18" charset="0"/>
                        </a:rPr>
                        <a:t>Location-Based Filtering Algorithm (using Haversine Formula)</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p>
                      <a:pPr marL="0" algn="just" defTabSz="914400" rtl="0" eaLnBrk="1" latinLnBrk="0" hangingPunct="1"/>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Times New Roman" panose="02020603050405020304" pitchFamily="18" charset="0"/>
                          <a:ea typeface="+mn-ea"/>
                          <a:cs typeface="Times New Roman" panose="02020603050405020304" pitchFamily="18" charset="0"/>
                        </a:rPr>
                        <a:t>2018</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T w="12700" cap="flat" cmpd="sng" algn="ctr">
                      <a:solidFill>
                        <a:schemeClr val="tx1"/>
                      </a:solidFill>
                      <a:prstDash val="solid"/>
                      <a:round/>
                      <a:headEnd type="none" w="med" len="med"/>
                      <a:tailEnd type="none" w="med" len="med"/>
                    </a:lnT>
                  </a:tcPr>
                </a:tc>
                <a:tc>
                  <a:txBody>
                    <a:bodyPr/>
                    <a:lstStyle/>
                    <a:p>
                      <a:pPr marL="0" algn="just" defTabSz="914400" rtl="0" eaLnBrk="1" latinLnBrk="0" hangingPunct="1"/>
                      <a:r>
                        <a:rPr lang="en-IN" sz="2000" dirty="0">
                          <a:latin typeface="Times New Roman" panose="02020603050405020304" pitchFamily="18" charset="0"/>
                          <a:cs typeface="Times New Roman" panose="02020603050405020304" pitchFamily="18" charset="0"/>
                        </a:rPr>
                        <a:t>Android app using Haversine Formula for location filtering</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Battery drain due to continuous GPS usage</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6882485"/>
                  </a:ext>
                </a:extLst>
              </a:tr>
              <a:tr h="1242069">
                <a:tc>
                  <a:txBody>
                    <a:bodyPr/>
                    <a:lstStyle/>
                    <a:p>
                      <a:pPr marL="0" algn="ctr" defTabSz="914400" rtl="0" eaLnBrk="1" latinLnBrk="0" hangingPunct="1"/>
                      <a:r>
                        <a:rPr lang="en-US" sz="2300" b="0" kern="1200" dirty="0">
                          <a:solidFill>
                            <a:schemeClr val="dk1"/>
                          </a:solidFill>
                          <a:latin typeface="Times New Roman" panose="02020603050405020304" pitchFamily="18" charset="0"/>
                          <a:ea typeface="+mn-ea"/>
                          <a:cs typeface="Times New Roman" panose="02020603050405020304" pitchFamily="18" charset="0"/>
                        </a:rPr>
                        <a:t>5</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just"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Design and Implementation of a Web-Based Blood Donor Management System</a:t>
                      </a:r>
                    </a:p>
                    <a:p>
                      <a:pPr marL="0" algn="just" defTabSz="914400" rtl="0" eaLnBrk="1" latinLnBrk="0" hangingPunct="1"/>
                      <a:r>
                        <a:rPr lang="en-US" sz="2000" dirty="0">
                          <a:latin typeface="Times New Roman" panose="02020603050405020304" pitchFamily="18" charset="0"/>
                          <a:cs typeface="Times New Roman" panose="02020603050405020304" pitchFamily="18" charset="0"/>
                        </a:rPr>
                        <a:t>algorithms like </a:t>
                      </a:r>
                      <a:r>
                        <a:rPr lang="en-US" sz="2000" b="0" dirty="0">
                          <a:latin typeface="Times New Roman" panose="02020603050405020304" pitchFamily="18" charset="0"/>
                          <a:cs typeface="Times New Roman" panose="02020603050405020304" pitchFamily="18" charset="0"/>
                        </a:rPr>
                        <a:t>K-Nearest Neighbors (KNN) or Geolocation APIs</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2020</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Web application using KNN or Geolocation APIs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Location precision depends on device/browser settings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1305326"/>
                  </a:ext>
                </a:extLst>
              </a:tr>
              <a:tr h="1272951">
                <a:tc>
                  <a:txBody>
                    <a:bodyPr/>
                    <a:lstStyle/>
                    <a:p>
                      <a:pPr marL="0" algn="ctr" defTabSz="914400" rtl="0" eaLnBrk="1" latinLnBrk="0" hangingPunct="1"/>
                      <a:r>
                        <a:rPr lang="en-US" sz="2300" b="0" kern="1200" dirty="0">
                          <a:solidFill>
                            <a:schemeClr val="dk1"/>
                          </a:solidFill>
                          <a:latin typeface="Times New Roman" panose="02020603050405020304" pitchFamily="18" charset="0"/>
                          <a:ea typeface="+mn-ea"/>
                          <a:cs typeface="Times New Roman" panose="02020603050405020304" pitchFamily="18" charset="0"/>
                        </a:rPr>
                        <a:t>6</a:t>
                      </a:r>
                      <a:endParaRPr lang="en-IN" sz="23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just"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An Efficient Blood Donation Management System with Notification Mechanism and </a:t>
                      </a:r>
                      <a:r>
                        <a:rPr lang="en-US" sz="2000" b="0" dirty="0">
                          <a:latin typeface="Times New Roman" panose="02020603050405020304" pitchFamily="18" charset="0"/>
                          <a:cs typeface="Times New Roman" panose="02020603050405020304" pitchFamily="18" charset="0"/>
                        </a:rPr>
                        <a:t>Algorithm </a:t>
                      </a:r>
                      <a:r>
                        <a:rPr lang="en-US" sz="2000" dirty="0">
                          <a:latin typeface="Times New Roman" panose="02020603050405020304" pitchFamily="18" charset="0"/>
                          <a:cs typeface="Times New Roman" panose="02020603050405020304" pitchFamily="18" charset="0"/>
                        </a:rPr>
                        <a:t>was used Rule-based or priority queue</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US" sz="2000" b="0" kern="1200" dirty="0">
                          <a:solidFill>
                            <a:schemeClr val="dk1"/>
                          </a:solidFill>
                          <a:latin typeface="Times New Roman" panose="02020603050405020304" pitchFamily="18" charset="0"/>
                          <a:ea typeface="+mn-ea"/>
                          <a:cs typeface="Times New Roman" panose="02020603050405020304" pitchFamily="18" charset="0"/>
                        </a:rPr>
                        <a:t>2021</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Rule-based or priority queue algorithm for notifications</a:t>
                      </a:r>
                    </a:p>
                    <a:p>
                      <a:pPr marL="0" algn="just" defTabSz="914400" rtl="0" eaLnBrk="1" latinLnBrk="0" hangingPunct="1"/>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R w="12700" cap="flat" cmpd="sng" algn="ctr">
                      <a:solidFill>
                        <a:schemeClr val="tx1"/>
                      </a:solidFill>
                      <a:prstDash val="solid"/>
                      <a:round/>
                      <a:headEnd type="none" w="med" len="med"/>
                      <a:tailEnd type="none" w="med" len="med"/>
                    </a:lnR>
                  </a:tcP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May not scale well with a large number of users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8528359"/>
                  </a:ext>
                </a:extLst>
              </a:tr>
            </a:tbl>
          </a:graphicData>
        </a:graphic>
      </p:graphicFrame>
      <p:sp>
        <p:nvSpPr>
          <p:cNvPr id="11" name="Title 1">
            <a:extLst>
              <a:ext uri="{FF2B5EF4-FFF2-40B4-BE49-F238E27FC236}">
                <a16:creationId xmlns:a16="http://schemas.microsoft.com/office/drawing/2014/main" id="{A71D6883-B9B7-0FA4-A2EC-4BA96013AD31}"/>
              </a:ext>
            </a:extLst>
          </p:cNvPr>
          <p:cNvSpPr>
            <a:spLocks noGrp="1"/>
          </p:cNvSpPr>
          <p:nvPr>
            <p:ph type="title"/>
          </p:nvPr>
        </p:nvSpPr>
        <p:spPr>
          <a:xfrm>
            <a:off x="1097280" y="286603"/>
            <a:ext cx="10058400" cy="1450757"/>
          </a:xfrm>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LITERATURE</a:t>
            </a:r>
            <a:r>
              <a:rPr lang="en-IN" sz="4000" b="1" dirty="0">
                <a:latin typeface="Arial Narrow" panose="020B0606020202030204" pitchFamily="34" charset="0"/>
              </a:rPr>
              <a:t> </a:t>
            </a:r>
            <a:r>
              <a:rPr lang="en-IN" sz="4000" b="1" dirty="0">
                <a:latin typeface="Times New Roman" panose="02020603050405020304" pitchFamily="18" charset="0"/>
                <a:cs typeface="Times New Roman" panose="02020603050405020304" pitchFamily="18" charset="0"/>
              </a:rPr>
              <a:t>SURVEY</a:t>
            </a:r>
          </a:p>
        </p:txBody>
      </p:sp>
      <p:pic>
        <p:nvPicPr>
          <p:cNvPr id="12" name="Picture 11">
            <a:extLst>
              <a:ext uri="{FF2B5EF4-FFF2-40B4-BE49-F238E27FC236}">
                <a16:creationId xmlns:a16="http://schemas.microsoft.com/office/drawing/2014/main" id="{0249FFEE-96FC-7473-77A0-8918B5C78E4E}"/>
              </a:ext>
            </a:extLst>
          </p:cNvPr>
          <p:cNvPicPr>
            <a:picLocks noChangeAspect="1"/>
          </p:cNvPicPr>
          <p:nvPr/>
        </p:nvPicPr>
        <p:blipFill>
          <a:blip r:embed="rId2"/>
          <a:stretch>
            <a:fillRect/>
          </a:stretch>
        </p:blipFill>
        <p:spPr>
          <a:xfrm>
            <a:off x="546939" y="460652"/>
            <a:ext cx="978762" cy="953928"/>
          </a:xfrm>
          <a:prstGeom prst="rect">
            <a:avLst/>
          </a:prstGeom>
        </p:spPr>
      </p:pic>
      <p:pic>
        <p:nvPicPr>
          <p:cNvPr id="13" name="Picture 12">
            <a:extLst>
              <a:ext uri="{FF2B5EF4-FFF2-40B4-BE49-F238E27FC236}">
                <a16:creationId xmlns:a16="http://schemas.microsoft.com/office/drawing/2014/main" id="{DFF64786-4E46-5DCA-B152-15292FE31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219" y="459147"/>
            <a:ext cx="835001" cy="1078748"/>
          </a:xfrm>
          <a:prstGeom prst="rect">
            <a:avLst/>
          </a:prstGeom>
        </p:spPr>
      </p:pic>
      <p:sp>
        <p:nvSpPr>
          <p:cNvPr id="2" name="Footer Placeholder 2">
            <a:extLst>
              <a:ext uri="{FF2B5EF4-FFF2-40B4-BE49-F238E27FC236}">
                <a16:creationId xmlns:a16="http://schemas.microsoft.com/office/drawing/2014/main" id="{4426874D-81B9-3CEF-090D-1B4C6A976000}"/>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3" name="Slide Number Placeholder 3">
            <a:extLst>
              <a:ext uri="{FF2B5EF4-FFF2-40B4-BE49-F238E27FC236}">
                <a16:creationId xmlns:a16="http://schemas.microsoft.com/office/drawing/2014/main" id="{A409511B-54C9-09DD-2197-32D0B163EA8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6</a:t>
            </a:fld>
            <a:endParaRPr lang="en-IN" dirty="0"/>
          </a:p>
        </p:txBody>
      </p:sp>
      <p:sp>
        <p:nvSpPr>
          <p:cNvPr id="4" name="TextBox 3">
            <a:extLst>
              <a:ext uri="{FF2B5EF4-FFF2-40B4-BE49-F238E27FC236}">
                <a16:creationId xmlns:a16="http://schemas.microsoft.com/office/drawing/2014/main" id="{F901B86A-A2D2-2708-1861-A11A55165D07}"/>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04069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D57BF-4753-85A8-0882-154470D9F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B051C-B3A2-6888-C770-52D24B8B3B15}"/>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EXISTING SYSTEM</a:t>
            </a:r>
          </a:p>
        </p:txBody>
      </p:sp>
      <p:pic>
        <p:nvPicPr>
          <p:cNvPr id="7" name="Picture 6">
            <a:extLst>
              <a:ext uri="{FF2B5EF4-FFF2-40B4-BE49-F238E27FC236}">
                <a16:creationId xmlns:a16="http://schemas.microsoft.com/office/drawing/2014/main" id="{3EC7EEA2-A4DB-B2CC-6706-ED9D2834FDA3}"/>
              </a:ext>
            </a:extLst>
          </p:cNvPr>
          <p:cNvPicPr>
            <a:picLocks noChangeAspect="1"/>
          </p:cNvPicPr>
          <p:nvPr/>
        </p:nvPicPr>
        <p:blipFill>
          <a:blip r:embed="rId2"/>
          <a:stretch>
            <a:fillRect/>
          </a:stretch>
        </p:blipFill>
        <p:spPr>
          <a:xfrm>
            <a:off x="546939" y="495681"/>
            <a:ext cx="978762" cy="953928"/>
          </a:xfrm>
          <a:prstGeom prst="rect">
            <a:avLst/>
          </a:prstGeom>
        </p:spPr>
      </p:pic>
      <p:pic>
        <p:nvPicPr>
          <p:cNvPr id="8" name="Picture 7">
            <a:extLst>
              <a:ext uri="{FF2B5EF4-FFF2-40B4-BE49-F238E27FC236}">
                <a16:creationId xmlns:a16="http://schemas.microsoft.com/office/drawing/2014/main" id="{BCF90748-1155-2163-4483-46ACAEA01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219" y="433271"/>
            <a:ext cx="835001" cy="1078748"/>
          </a:xfrm>
          <a:prstGeom prst="rect">
            <a:avLst/>
          </a:prstGeom>
        </p:spPr>
      </p:pic>
      <p:sp>
        <p:nvSpPr>
          <p:cNvPr id="3" name="Footer Placeholder 2">
            <a:extLst>
              <a:ext uri="{FF2B5EF4-FFF2-40B4-BE49-F238E27FC236}">
                <a16:creationId xmlns:a16="http://schemas.microsoft.com/office/drawing/2014/main" id="{B6B447DF-4F9D-AD74-8B04-01E44328224C}"/>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1B6A504A-7BA4-718D-4D6F-6FE2DFCDE65A}"/>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7</a:t>
            </a:fld>
            <a:endParaRPr lang="en-IN" dirty="0"/>
          </a:p>
        </p:txBody>
      </p:sp>
      <p:sp>
        <p:nvSpPr>
          <p:cNvPr id="5" name="TextBox 4">
            <a:extLst>
              <a:ext uri="{FF2B5EF4-FFF2-40B4-BE49-F238E27FC236}">
                <a16:creationId xmlns:a16="http://schemas.microsoft.com/office/drawing/2014/main" id="{D62E6FDF-46EE-6E4E-0F78-58990FC60188}"/>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6" name="TextBox 5">
            <a:extLst>
              <a:ext uri="{FF2B5EF4-FFF2-40B4-BE49-F238E27FC236}">
                <a16:creationId xmlns:a16="http://schemas.microsoft.com/office/drawing/2014/main" id="{1853DE0C-FF4B-6C4B-4BE0-18C6D3350470}"/>
              </a:ext>
            </a:extLst>
          </p:cNvPr>
          <p:cNvSpPr txBox="1"/>
          <p:nvPr/>
        </p:nvSpPr>
        <p:spPr>
          <a:xfrm>
            <a:off x="1170039" y="2084439"/>
            <a:ext cx="10165201" cy="36933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E99773ED-4A80-681A-F2CD-EA76BA16825D}"/>
              </a:ext>
            </a:extLst>
          </p:cNvPr>
          <p:cNvSpPr txBox="1"/>
          <p:nvPr/>
        </p:nvSpPr>
        <p:spPr>
          <a:xfrm>
            <a:off x="1170039" y="2014958"/>
            <a:ext cx="10239926" cy="373031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It features a user-friendly interface where users can search for specific blood groups like A+, B−, O+, or AB−. Upon selection, the existing system displays a list of registered donors matching that type, including essential information such as name and contact number. This helps users quickly identify suitable donors. A key feature is the ability to send notifications directly to one or multiple donors, ensuring efficient communication during emergencies. The built-in notification module improves response time and reduces manual effort. Overall, the system acts as a searchable donor directory that simplifies managing and reaching out to donors. It enhances coordination between blood recipients and donors by providing fast access to critical contact details.</a:t>
            </a:r>
          </a:p>
        </p:txBody>
      </p:sp>
    </p:spTree>
    <p:extLst>
      <p:ext uri="{BB962C8B-B14F-4D97-AF65-F5344CB8AC3E}">
        <p14:creationId xmlns:p14="http://schemas.microsoft.com/office/powerpoint/2010/main" val="337419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EA5E8-8902-E721-595C-698346B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ED365-22F1-2CED-4673-4D0599875700}"/>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DISADVANTAGES EXISTING SYSTEM</a:t>
            </a:r>
          </a:p>
        </p:txBody>
      </p:sp>
      <p:pic>
        <p:nvPicPr>
          <p:cNvPr id="7" name="Picture 6">
            <a:extLst>
              <a:ext uri="{FF2B5EF4-FFF2-40B4-BE49-F238E27FC236}">
                <a16:creationId xmlns:a16="http://schemas.microsoft.com/office/drawing/2014/main" id="{3737EBEA-BB3F-C98C-7129-B5AF843E4042}"/>
              </a:ext>
            </a:extLst>
          </p:cNvPr>
          <p:cNvPicPr>
            <a:picLocks noChangeAspect="1"/>
          </p:cNvPicPr>
          <p:nvPr/>
        </p:nvPicPr>
        <p:blipFill>
          <a:blip r:embed="rId2"/>
          <a:stretch>
            <a:fillRect/>
          </a:stretch>
        </p:blipFill>
        <p:spPr>
          <a:xfrm>
            <a:off x="546939" y="495681"/>
            <a:ext cx="978762" cy="953928"/>
          </a:xfrm>
          <a:prstGeom prst="rect">
            <a:avLst/>
          </a:prstGeom>
        </p:spPr>
      </p:pic>
      <p:pic>
        <p:nvPicPr>
          <p:cNvPr id="8" name="Picture 7">
            <a:extLst>
              <a:ext uri="{FF2B5EF4-FFF2-40B4-BE49-F238E27FC236}">
                <a16:creationId xmlns:a16="http://schemas.microsoft.com/office/drawing/2014/main" id="{AE1BA251-FD80-BCAA-A4D1-26223AA8B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219" y="433271"/>
            <a:ext cx="835001" cy="1078748"/>
          </a:xfrm>
          <a:prstGeom prst="rect">
            <a:avLst/>
          </a:prstGeom>
        </p:spPr>
      </p:pic>
      <p:sp>
        <p:nvSpPr>
          <p:cNvPr id="3" name="Footer Placeholder 2">
            <a:extLst>
              <a:ext uri="{FF2B5EF4-FFF2-40B4-BE49-F238E27FC236}">
                <a16:creationId xmlns:a16="http://schemas.microsoft.com/office/drawing/2014/main" id="{FFE4CDA1-D632-A133-533A-2F9C2C83A0E4}"/>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1755E3D3-93A3-9ED8-F9D2-25782DC3FC6E}"/>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8</a:t>
            </a:fld>
            <a:endParaRPr lang="en-IN" dirty="0"/>
          </a:p>
        </p:txBody>
      </p:sp>
      <p:sp>
        <p:nvSpPr>
          <p:cNvPr id="5" name="TextBox 4">
            <a:extLst>
              <a:ext uri="{FF2B5EF4-FFF2-40B4-BE49-F238E27FC236}">
                <a16:creationId xmlns:a16="http://schemas.microsoft.com/office/drawing/2014/main" id="{8B6FC970-66FD-EFD3-536B-1BC799238495}"/>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6" name="TextBox 5">
            <a:extLst>
              <a:ext uri="{FF2B5EF4-FFF2-40B4-BE49-F238E27FC236}">
                <a16:creationId xmlns:a16="http://schemas.microsoft.com/office/drawing/2014/main" id="{B8F39DEB-E4E8-7A39-9E85-E07F8C1CEAFA}"/>
              </a:ext>
            </a:extLst>
          </p:cNvPr>
          <p:cNvSpPr txBox="1"/>
          <p:nvPr/>
        </p:nvSpPr>
        <p:spPr>
          <a:xfrm>
            <a:off x="1428299" y="1512019"/>
            <a:ext cx="10165201" cy="3082254"/>
          </a:xfrm>
          <a:prstGeom prst="rect">
            <a:avLst/>
          </a:prstGeom>
          <a:noFill/>
        </p:spPr>
        <p:txBody>
          <a:bodyPr wrap="square" rtlCol="0">
            <a:spAutoFit/>
          </a:bodyPr>
          <a:lstStyle/>
          <a:p>
            <a:pPr marL="0" marR="0" lvl="0" indent="0" algn="just" defTabSz="914400" rtl="0" eaLnBrk="0" fontAlgn="base" latinLnBrk="0" hangingPunct="0">
              <a:lnSpc>
                <a:spcPct val="2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
                <a:schemeClr val="accent1"/>
              </a:buClr>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Location Mapping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
                <a:schemeClr val="accent1"/>
              </a:buClr>
              <a:buSzTx/>
              <a:buFont typeface="Wingdings" panose="05000000000000000000" pitchFamily="2" charset="2"/>
              <a:buChar char="Ø"/>
              <a:tabLst/>
            </a:pPr>
            <a:r>
              <a:rPr lang="en-US" sz="2000" b="1" dirty="0">
                <a:latin typeface="Times New Roman" panose="02020603050405020304" pitchFamily="18" charset="0"/>
                <a:cs typeface="Times New Roman" panose="02020603050405020304" pitchFamily="18" charset="0"/>
              </a:rPr>
              <a:t>No Individual Location Tracking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
                <a:schemeClr val="accent1"/>
              </a:buClr>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Admin Dashboard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
                <a:schemeClr val="accent1"/>
              </a:buClr>
              <a:buSzTx/>
              <a:buFont typeface="Wingdings" panose="05000000000000000000" pitchFamily="2" charset="2"/>
              <a:buChar char="Ø"/>
              <a:tabLst/>
            </a:pPr>
            <a:r>
              <a:rPr lang="en-US" sz="2000" b="1" dirty="0">
                <a:latin typeface="Times New Roman" panose="02020603050405020304" pitchFamily="18" charset="0"/>
                <a:cs typeface="Times New Roman" panose="02020603050405020304" pitchFamily="18" charset="0"/>
              </a:rPr>
              <a:t>No Route Calculation</a:t>
            </a:r>
            <a:endParaRPr lang="en-IN" sz="2000" dirty="0"/>
          </a:p>
        </p:txBody>
      </p:sp>
    </p:spTree>
    <p:extLst>
      <p:ext uri="{BB962C8B-B14F-4D97-AF65-F5344CB8AC3E}">
        <p14:creationId xmlns:p14="http://schemas.microsoft.com/office/powerpoint/2010/main" val="64617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132E-50EF-3EA4-66A3-46990F333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6FC13-5D60-DE1F-837A-B57A3BEBECA2}"/>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PROPOSED SYSTEM </a:t>
            </a:r>
          </a:p>
        </p:txBody>
      </p:sp>
      <p:pic>
        <p:nvPicPr>
          <p:cNvPr id="7" name="Picture 6">
            <a:extLst>
              <a:ext uri="{FF2B5EF4-FFF2-40B4-BE49-F238E27FC236}">
                <a16:creationId xmlns:a16="http://schemas.microsoft.com/office/drawing/2014/main" id="{1A62A2ED-2AEE-2461-0B53-56E567481BFE}"/>
              </a:ext>
            </a:extLst>
          </p:cNvPr>
          <p:cNvPicPr>
            <a:picLocks noChangeAspect="1"/>
          </p:cNvPicPr>
          <p:nvPr/>
        </p:nvPicPr>
        <p:blipFill>
          <a:blip r:embed="rId2"/>
          <a:stretch>
            <a:fillRect/>
          </a:stretch>
        </p:blipFill>
        <p:spPr>
          <a:xfrm>
            <a:off x="546939" y="530910"/>
            <a:ext cx="978762" cy="953928"/>
          </a:xfrm>
          <a:prstGeom prst="rect">
            <a:avLst/>
          </a:prstGeom>
        </p:spPr>
      </p:pic>
      <p:pic>
        <p:nvPicPr>
          <p:cNvPr id="8" name="Picture 7">
            <a:extLst>
              <a:ext uri="{FF2B5EF4-FFF2-40B4-BE49-F238E27FC236}">
                <a16:creationId xmlns:a16="http://schemas.microsoft.com/office/drawing/2014/main" id="{2663862F-06DD-65E3-B644-F95B6EAC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982" y="530910"/>
            <a:ext cx="835001" cy="1078748"/>
          </a:xfrm>
          <a:prstGeom prst="rect">
            <a:avLst/>
          </a:prstGeom>
        </p:spPr>
      </p:pic>
      <p:sp>
        <p:nvSpPr>
          <p:cNvPr id="3" name="Footer Placeholder 2">
            <a:extLst>
              <a:ext uri="{FF2B5EF4-FFF2-40B4-BE49-F238E27FC236}">
                <a16:creationId xmlns:a16="http://schemas.microsoft.com/office/drawing/2014/main" id="{42BCB8CB-78E4-9AB8-22B2-5E87D95D63A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D8E6EFA4-065A-835C-04FC-CD7629090554}"/>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9</a:t>
            </a:fld>
            <a:endParaRPr lang="en-IN" dirty="0"/>
          </a:p>
        </p:txBody>
      </p:sp>
      <p:sp>
        <p:nvSpPr>
          <p:cNvPr id="5" name="TextBox 4">
            <a:extLst>
              <a:ext uri="{FF2B5EF4-FFF2-40B4-BE49-F238E27FC236}">
                <a16:creationId xmlns:a16="http://schemas.microsoft.com/office/drawing/2014/main" id="{C0BED6BC-8610-700F-77E6-4FF6049B3CF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6" name="TextBox 5">
            <a:extLst>
              <a:ext uri="{FF2B5EF4-FFF2-40B4-BE49-F238E27FC236}">
                <a16:creationId xmlns:a16="http://schemas.microsoft.com/office/drawing/2014/main" id="{75252542-D981-C8FC-3508-CF147D05FA1D}"/>
              </a:ext>
            </a:extLst>
          </p:cNvPr>
          <p:cNvSpPr txBox="1"/>
          <p:nvPr/>
        </p:nvSpPr>
        <p:spPr>
          <a:xfrm>
            <a:off x="1283571" y="2211383"/>
            <a:ext cx="9860054" cy="3730317"/>
          </a:xfrm>
          <a:prstGeom prst="rect">
            <a:avLst/>
          </a:prstGeom>
          <a:noFill/>
        </p:spPr>
        <p:txBody>
          <a:bodyPr wrap="square" rtlCol="0">
            <a:spAutoFit/>
          </a:bodyPr>
          <a:lstStyle/>
          <a:p>
            <a:pPr marL="342900" lvl="0" indent="-342900" algn="just" defTabSz="914400" eaLnBrk="0" fontAlgn="base" hangingPunct="0">
              <a:lnSpc>
                <a:spcPct val="150000"/>
              </a:lnSpc>
              <a:spcBef>
                <a:spcPct val="0"/>
              </a:spcBef>
              <a:spcAft>
                <a:spcPct val="0"/>
              </a:spcAft>
              <a:buClr>
                <a:schemeClr val="accent1">
                  <a:lumMod val="60000"/>
                  <a:lumOff val="40000"/>
                </a:schemeClr>
              </a:buClr>
              <a:buFont typeface="Wingdings" panose="05000000000000000000" pitchFamily="2" charset="2"/>
              <a:buChar char="Ø"/>
              <a:tabLst>
                <a:tab pos="0" algn="l"/>
              </a:tabLst>
            </a:pPr>
            <a:r>
              <a:rPr lang="en-US" altLang="en-US" sz="2000" b="1" dirty="0">
                <a:latin typeface="Times New Roman" panose="02020603050405020304" pitchFamily="18" charset="0"/>
                <a:cs typeface="Times New Roman" panose="02020603050405020304" pitchFamily="18" charset="0"/>
              </a:rPr>
              <a:t>Smart Location Mapping: </a:t>
            </a:r>
            <a:r>
              <a:rPr lang="en-US" altLang="en-US" sz="2000" dirty="0">
                <a:latin typeface="Times New Roman" panose="02020603050405020304" pitchFamily="18" charset="0"/>
                <a:cs typeface="Times New Roman" panose="02020603050405020304" pitchFamily="18" charset="0"/>
              </a:rPr>
              <a:t>Users can view donor locations on an interactive map and select any point to find nearby donors using distance calculation.</a:t>
            </a:r>
          </a:p>
          <a:p>
            <a:pPr marL="342900" lvl="0" indent="-342900" algn="just" defTabSz="914400" eaLnBrk="0" fontAlgn="base" hangingPunct="0">
              <a:lnSpc>
                <a:spcPct val="150000"/>
              </a:lnSpc>
              <a:spcBef>
                <a:spcPct val="0"/>
              </a:spcBef>
              <a:spcAft>
                <a:spcPct val="0"/>
              </a:spcAft>
              <a:buClr>
                <a:schemeClr val="accent1">
                  <a:lumMod val="60000"/>
                  <a:lumOff val="40000"/>
                </a:schemeClr>
              </a:buClr>
              <a:buFont typeface="Wingdings" panose="05000000000000000000" pitchFamily="2" charset="2"/>
              <a:buChar char="Ø"/>
              <a:tabLst>
                <a:tab pos="0" algn="l"/>
              </a:tabLst>
            </a:pPr>
            <a:r>
              <a:rPr lang="en-US" altLang="en-US" sz="2000" b="1" dirty="0">
                <a:latin typeface="Times New Roman" panose="02020603050405020304" pitchFamily="18" charset="0"/>
                <a:cs typeface="Times New Roman" panose="02020603050405020304" pitchFamily="18" charset="0"/>
              </a:rPr>
              <a:t>Blood Group-Based Search: </a:t>
            </a:r>
            <a:r>
              <a:rPr lang="en-US" altLang="en-US" sz="2000" dirty="0">
                <a:latin typeface="Times New Roman" panose="02020603050405020304" pitchFamily="18" charset="0"/>
                <a:cs typeface="Times New Roman" panose="02020603050405020304" pitchFamily="18" charset="0"/>
              </a:rPr>
              <a:t>The system allows searching for specific blood groups and displays matching donor details for easy identification.</a:t>
            </a:r>
          </a:p>
          <a:p>
            <a:pPr marL="342900" lvl="0" indent="-342900" algn="just" defTabSz="914400" eaLnBrk="0" fontAlgn="base" hangingPunct="0">
              <a:lnSpc>
                <a:spcPct val="150000"/>
              </a:lnSpc>
              <a:spcBef>
                <a:spcPct val="0"/>
              </a:spcBef>
              <a:spcAft>
                <a:spcPct val="0"/>
              </a:spcAft>
              <a:buClr>
                <a:schemeClr val="accent1">
                  <a:lumMod val="60000"/>
                  <a:lumOff val="40000"/>
                </a:schemeClr>
              </a:buClr>
              <a:buFont typeface="Wingdings" panose="05000000000000000000" pitchFamily="2" charset="2"/>
              <a:buChar char="Ø"/>
              <a:tabLst>
                <a:tab pos="0" algn="l"/>
              </a:tabLst>
            </a:pPr>
            <a:r>
              <a:rPr lang="en-US" altLang="en-US" sz="2000" b="1" dirty="0">
                <a:latin typeface="Times New Roman" panose="02020603050405020304" pitchFamily="18" charset="0"/>
                <a:cs typeface="Times New Roman" panose="02020603050405020304" pitchFamily="18" charset="0"/>
              </a:rPr>
              <a:t>Proximity Sorting: </a:t>
            </a:r>
            <a:r>
              <a:rPr lang="en-US" altLang="en-US" sz="2000" dirty="0">
                <a:latin typeface="Times New Roman" panose="02020603050405020304" pitchFamily="18" charset="0"/>
                <a:cs typeface="Times New Roman" panose="02020603050405020304" pitchFamily="18" charset="0"/>
              </a:rPr>
              <a:t>Donors are automatically sorted based on distance from the selected location, enabling faster decisions during emergencies.</a:t>
            </a:r>
          </a:p>
          <a:p>
            <a:pPr marL="342900" lvl="0" indent="-342900" algn="just" defTabSz="914400" eaLnBrk="0" fontAlgn="base" hangingPunct="0">
              <a:lnSpc>
                <a:spcPct val="150000"/>
              </a:lnSpc>
              <a:spcBef>
                <a:spcPct val="0"/>
              </a:spcBef>
              <a:spcAft>
                <a:spcPct val="0"/>
              </a:spcAft>
              <a:buClr>
                <a:schemeClr val="accent1">
                  <a:lumMod val="60000"/>
                  <a:lumOff val="40000"/>
                </a:schemeClr>
              </a:buClr>
              <a:buFont typeface="Wingdings" panose="05000000000000000000" pitchFamily="2" charset="2"/>
              <a:buChar char="Ø"/>
              <a:tabLst>
                <a:tab pos="0" algn="l"/>
              </a:tabLst>
            </a:pPr>
            <a:r>
              <a:rPr lang="en-US" altLang="en-US" sz="2000" b="1" dirty="0">
                <a:latin typeface="Times New Roman" panose="02020603050405020304" pitchFamily="18" charset="0"/>
                <a:cs typeface="Times New Roman" panose="02020603050405020304" pitchFamily="18" charset="0"/>
              </a:rPr>
              <a:t>Direct SMS Notifications: </a:t>
            </a:r>
            <a:r>
              <a:rPr lang="en-US" altLang="en-US" sz="2000" dirty="0">
                <a:latin typeface="Times New Roman" panose="02020603050405020304" pitchFamily="18" charset="0"/>
                <a:cs typeface="Times New Roman" panose="02020603050405020304" pitchFamily="18" charset="0"/>
              </a:rPr>
              <a:t>Users can send alert messages directly to donors through the map interface, ensuring quick and efficient communication.</a:t>
            </a:r>
          </a:p>
        </p:txBody>
      </p:sp>
    </p:spTree>
    <p:extLst>
      <p:ext uri="{BB962C8B-B14F-4D97-AF65-F5344CB8AC3E}">
        <p14:creationId xmlns:p14="http://schemas.microsoft.com/office/powerpoint/2010/main" val="31504712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1472</TotalTime>
  <Words>2050</Words>
  <Application>Microsoft Office PowerPoint</Application>
  <PresentationFormat>Widescreen</PresentationFormat>
  <Paragraphs>269</Paragraphs>
  <Slides>23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Aptos</vt:lpstr>
      <vt:lpstr>Arial</vt:lpstr>
      <vt:lpstr>Arial Narrow</vt:lpstr>
      <vt:lpstr>Calibri</vt:lpstr>
      <vt:lpstr>Calibri Light</vt:lpstr>
      <vt:lpstr>Times New Roman</vt:lpstr>
      <vt:lpstr>Wingdings</vt:lpstr>
      <vt:lpstr>Retrospect</vt:lpstr>
      <vt:lpstr>Office Theme</vt:lpstr>
      <vt:lpstr>PowerPoint Presentation</vt:lpstr>
      <vt:lpstr>ABSTRACT</vt:lpstr>
      <vt:lpstr>OBJECTIVE</vt:lpstr>
      <vt:lpstr>LITERATURE SURVEY</vt:lpstr>
      <vt:lpstr>LITERATURE SURVEY</vt:lpstr>
      <vt:lpstr>LITERATURE SURVEY</vt:lpstr>
      <vt:lpstr>EXISTING SYSTEM</vt:lpstr>
      <vt:lpstr>DISADVANTAGES EXISTING SYSTEM</vt:lpstr>
      <vt:lpstr>PROPOSED SYSTEM </vt:lpstr>
      <vt:lpstr>PowerPoint Presentation</vt:lpstr>
      <vt:lpstr>SOFTWARE AND HARDWARE REQUIREMENT</vt:lpstr>
      <vt:lpstr>MODULES DESCRIPTION</vt:lpstr>
      <vt:lpstr>MODULE 1 : Donor Registration Module</vt:lpstr>
      <vt:lpstr>MODULE 2 :Recipient Search Module</vt:lpstr>
      <vt:lpstr>MODULE 3 :Location Mapping Module </vt:lpstr>
      <vt:lpstr>MODULE 4 :Notification Module </vt:lpstr>
      <vt:lpstr>MODULE 5 : Admin Management Module </vt:lpstr>
      <vt:lpstr>OUTPUT</vt:lpstr>
      <vt:lpstr>OUTPUT</vt:lpstr>
      <vt:lpstr>CONCLUSION </vt:lpstr>
      <vt:lpstr>FUTURE ENHANCEMENT</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Matheswaran P</dc:creator>
  <cp:lastModifiedBy>anandha0123@outlook.com</cp:lastModifiedBy>
  <cp:revision>36</cp:revision>
  <dcterms:created xsi:type="dcterms:W3CDTF">2025-05-09T08:00:13Z</dcterms:created>
  <dcterms:modified xsi:type="dcterms:W3CDTF">2025-06-05T05:59:04Z</dcterms:modified>
</cp:coreProperties>
</file>